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5" r:id="rId1"/>
    <p:sldMasterId id="2147483777" r:id="rId2"/>
  </p:sldMasterIdLst>
  <p:notesMasterIdLst>
    <p:notesMasterId r:id="rId60"/>
  </p:notesMasterIdLst>
  <p:handoutMasterIdLst>
    <p:handoutMasterId r:id="rId61"/>
  </p:handoutMasterIdLst>
  <p:sldIdLst>
    <p:sldId id="809" r:id="rId3"/>
    <p:sldId id="1049" r:id="rId4"/>
    <p:sldId id="1035" r:id="rId5"/>
    <p:sldId id="1050" r:id="rId6"/>
    <p:sldId id="820" r:id="rId7"/>
    <p:sldId id="821" r:id="rId8"/>
    <p:sldId id="1059" r:id="rId9"/>
    <p:sldId id="806" r:id="rId10"/>
    <p:sldId id="811" r:id="rId11"/>
    <p:sldId id="881" r:id="rId12"/>
    <p:sldId id="818" r:id="rId13"/>
    <p:sldId id="1060" r:id="rId14"/>
    <p:sldId id="256" r:id="rId15"/>
    <p:sldId id="277" r:id="rId16"/>
    <p:sldId id="278" r:id="rId17"/>
    <p:sldId id="282" r:id="rId18"/>
    <p:sldId id="284" r:id="rId19"/>
    <p:sldId id="275" r:id="rId20"/>
    <p:sldId id="283" r:id="rId21"/>
    <p:sldId id="281" r:id="rId22"/>
    <p:sldId id="280" r:id="rId23"/>
    <p:sldId id="267" r:id="rId24"/>
    <p:sldId id="266" r:id="rId25"/>
    <p:sldId id="285" r:id="rId26"/>
    <p:sldId id="816" r:id="rId27"/>
    <p:sldId id="1064" r:id="rId28"/>
    <p:sldId id="827" r:id="rId29"/>
    <p:sldId id="826" r:id="rId30"/>
    <p:sldId id="888" r:id="rId31"/>
    <p:sldId id="890" r:id="rId32"/>
    <p:sldId id="887" r:id="rId33"/>
    <p:sldId id="866" r:id="rId34"/>
    <p:sldId id="1048" r:id="rId35"/>
    <p:sldId id="880" r:id="rId36"/>
    <p:sldId id="874" r:id="rId37"/>
    <p:sldId id="893" r:id="rId38"/>
    <p:sldId id="1021" r:id="rId39"/>
    <p:sldId id="1063" r:id="rId40"/>
    <p:sldId id="1017" r:id="rId41"/>
    <p:sldId id="1058" r:id="rId42"/>
    <p:sldId id="909" r:id="rId43"/>
    <p:sldId id="1062" r:id="rId44"/>
    <p:sldId id="1026" r:id="rId45"/>
    <p:sldId id="1051" r:id="rId46"/>
    <p:sldId id="1052" r:id="rId47"/>
    <p:sldId id="1054" r:id="rId48"/>
    <p:sldId id="1056" r:id="rId49"/>
    <p:sldId id="965" r:id="rId50"/>
    <p:sldId id="1055" r:id="rId51"/>
    <p:sldId id="960" r:id="rId52"/>
    <p:sldId id="852" r:id="rId53"/>
    <p:sldId id="813" r:id="rId54"/>
    <p:sldId id="834" r:id="rId55"/>
    <p:sldId id="990" r:id="rId56"/>
    <p:sldId id="832" r:id="rId57"/>
    <p:sldId id="903" r:id="rId58"/>
    <p:sldId id="1061" r:id="rId5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dra Drake" initials="SD" lastIdx="2" clrIdx="0">
    <p:extLst>
      <p:ext uri="{19B8F6BF-5375-455C-9EA6-DF929625EA0E}">
        <p15:presenceInfo xmlns:p15="http://schemas.microsoft.com/office/powerpoint/2012/main" userId="db2f5f77acd6605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0021"/>
    <a:srgbClr val="C00000"/>
    <a:srgbClr val="948130"/>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7" autoAdjust="0"/>
    <p:restoredTop sz="86391" autoAdjust="0"/>
  </p:normalViewPr>
  <p:slideViewPr>
    <p:cSldViewPr>
      <p:cViewPr varScale="1">
        <p:scale>
          <a:sx n="55" d="100"/>
          <a:sy n="55" d="100"/>
        </p:scale>
        <p:origin x="542" y="53"/>
      </p:cViewPr>
      <p:guideLst>
        <p:guide orient="horz" pos="2160"/>
        <p:guide pos="2880"/>
      </p:guideLst>
    </p:cSldViewPr>
  </p:slideViewPr>
  <p:outlineViewPr>
    <p:cViewPr>
      <p:scale>
        <a:sx n="33" d="100"/>
        <a:sy n="33" d="100"/>
      </p:scale>
      <p:origin x="0" y="-4699"/>
    </p:cViewPr>
  </p:outlineViewPr>
  <p:notesTextViewPr>
    <p:cViewPr>
      <p:scale>
        <a:sx n="100" d="100"/>
        <a:sy n="100" d="100"/>
      </p:scale>
      <p:origin x="0" y="0"/>
    </p:cViewPr>
  </p:notesTextViewPr>
  <p:sorterViewPr>
    <p:cViewPr varScale="1">
      <p:scale>
        <a:sx n="1" d="1"/>
        <a:sy n="1" d="1"/>
      </p:scale>
      <p:origin x="0" y="-6480"/>
    </p:cViewPr>
  </p:sorterViewPr>
  <p:notesViewPr>
    <p:cSldViewPr>
      <p:cViewPr>
        <p:scale>
          <a:sx n="100" d="100"/>
          <a:sy n="100" d="100"/>
        </p:scale>
        <p:origin x="-1699" y="-62"/>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numRef>
              <c:f>Sheet1!$A$6:$A$98</c:f>
              <c:numCache>
                <c:formatCode>mmm\-yy</c:formatCode>
                <c:ptCount val="93"/>
                <c:pt idx="0">
                  <c:v>41153</c:v>
                </c:pt>
                <c:pt idx="1">
                  <c:v>41183</c:v>
                </c:pt>
                <c:pt idx="2">
                  <c:v>41214</c:v>
                </c:pt>
                <c:pt idx="3">
                  <c:v>41244</c:v>
                </c:pt>
                <c:pt idx="4">
                  <c:v>41275</c:v>
                </c:pt>
                <c:pt idx="5">
                  <c:v>41306</c:v>
                </c:pt>
                <c:pt idx="6">
                  <c:v>41334</c:v>
                </c:pt>
                <c:pt idx="7">
                  <c:v>41365</c:v>
                </c:pt>
                <c:pt idx="8">
                  <c:v>41395</c:v>
                </c:pt>
                <c:pt idx="9">
                  <c:v>41426</c:v>
                </c:pt>
                <c:pt idx="10">
                  <c:v>41456</c:v>
                </c:pt>
                <c:pt idx="11">
                  <c:v>41487</c:v>
                </c:pt>
                <c:pt idx="12">
                  <c:v>41518</c:v>
                </c:pt>
                <c:pt idx="13">
                  <c:v>41548</c:v>
                </c:pt>
                <c:pt idx="14">
                  <c:v>41579</c:v>
                </c:pt>
                <c:pt idx="15">
                  <c:v>41609</c:v>
                </c:pt>
                <c:pt idx="16">
                  <c:v>41640</c:v>
                </c:pt>
                <c:pt idx="17">
                  <c:v>41671</c:v>
                </c:pt>
                <c:pt idx="18">
                  <c:v>41699</c:v>
                </c:pt>
                <c:pt idx="19">
                  <c:v>41730</c:v>
                </c:pt>
                <c:pt idx="20">
                  <c:v>41760</c:v>
                </c:pt>
                <c:pt idx="21">
                  <c:v>41791</c:v>
                </c:pt>
                <c:pt idx="22">
                  <c:v>41821</c:v>
                </c:pt>
                <c:pt idx="23">
                  <c:v>41852</c:v>
                </c:pt>
                <c:pt idx="24">
                  <c:v>41883</c:v>
                </c:pt>
                <c:pt idx="25">
                  <c:v>41913</c:v>
                </c:pt>
                <c:pt idx="26">
                  <c:v>41944</c:v>
                </c:pt>
                <c:pt idx="27">
                  <c:v>41974</c:v>
                </c:pt>
                <c:pt idx="28">
                  <c:v>42005</c:v>
                </c:pt>
                <c:pt idx="29">
                  <c:v>42036</c:v>
                </c:pt>
                <c:pt idx="30">
                  <c:v>42064</c:v>
                </c:pt>
                <c:pt idx="31">
                  <c:v>42095</c:v>
                </c:pt>
                <c:pt idx="32">
                  <c:v>42125</c:v>
                </c:pt>
                <c:pt idx="33">
                  <c:v>42156</c:v>
                </c:pt>
                <c:pt idx="34">
                  <c:v>42186</c:v>
                </c:pt>
                <c:pt idx="35">
                  <c:v>42217</c:v>
                </c:pt>
                <c:pt idx="36">
                  <c:v>42248</c:v>
                </c:pt>
                <c:pt idx="37">
                  <c:v>42278</c:v>
                </c:pt>
                <c:pt idx="38">
                  <c:v>42309</c:v>
                </c:pt>
                <c:pt idx="39">
                  <c:v>42339</c:v>
                </c:pt>
                <c:pt idx="40">
                  <c:v>42370</c:v>
                </c:pt>
                <c:pt idx="41">
                  <c:v>42401</c:v>
                </c:pt>
                <c:pt idx="42">
                  <c:v>42430</c:v>
                </c:pt>
                <c:pt idx="43">
                  <c:v>42461</c:v>
                </c:pt>
                <c:pt idx="44">
                  <c:v>42491</c:v>
                </c:pt>
                <c:pt idx="45">
                  <c:v>42522</c:v>
                </c:pt>
                <c:pt idx="46">
                  <c:v>42552</c:v>
                </c:pt>
                <c:pt idx="47">
                  <c:v>42583</c:v>
                </c:pt>
                <c:pt idx="48">
                  <c:v>42614</c:v>
                </c:pt>
                <c:pt idx="49">
                  <c:v>42644</c:v>
                </c:pt>
                <c:pt idx="50">
                  <c:v>42675</c:v>
                </c:pt>
                <c:pt idx="51">
                  <c:v>42705</c:v>
                </c:pt>
                <c:pt idx="52">
                  <c:v>42736</c:v>
                </c:pt>
                <c:pt idx="53">
                  <c:v>42767</c:v>
                </c:pt>
                <c:pt idx="54">
                  <c:v>42795</c:v>
                </c:pt>
                <c:pt idx="55">
                  <c:v>42826</c:v>
                </c:pt>
                <c:pt idx="56">
                  <c:v>42856</c:v>
                </c:pt>
                <c:pt idx="57">
                  <c:v>42887</c:v>
                </c:pt>
                <c:pt idx="58">
                  <c:v>42917</c:v>
                </c:pt>
                <c:pt idx="59">
                  <c:v>42948</c:v>
                </c:pt>
                <c:pt idx="60">
                  <c:v>42979</c:v>
                </c:pt>
                <c:pt idx="61">
                  <c:v>43009</c:v>
                </c:pt>
                <c:pt idx="62">
                  <c:v>43040</c:v>
                </c:pt>
                <c:pt idx="63">
                  <c:v>43070</c:v>
                </c:pt>
                <c:pt idx="64">
                  <c:v>43101</c:v>
                </c:pt>
                <c:pt idx="65">
                  <c:v>43132</c:v>
                </c:pt>
                <c:pt idx="66">
                  <c:v>43160</c:v>
                </c:pt>
                <c:pt idx="67">
                  <c:v>43191</c:v>
                </c:pt>
                <c:pt idx="68">
                  <c:v>43221</c:v>
                </c:pt>
                <c:pt idx="69">
                  <c:v>43252</c:v>
                </c:pt>
                <c:pt idx="70">
                  <c:v>43282</c:v>
                </c:pt>
                <c:pt idx="71">
                  <c:v>43313</c:v>
                </c:pt>
                <c:pt idx="72">
                  <c:v>43344</c:v>
                </c:pt>
                <c:pt idx="73">
                  <c:v>43374</c:v>
                </c:pt>
                <c:pt idx="74">
                  <c:v>43405</c:v>
                </c:pt>
                <c:pt idx="75">
                  <c:v>43435</c:v>
                </c:pt>
                <c:pt idx="76">
                  <c:v>43466</c:v>
                </c:pt>
                <c:pt idx="77">
                  <c:v>43497</c:v>
                </c:pt>
                <c:pt idx="78">
                  <c:v>43525</c:v>
                </c:pt>
                <c:pt idx="79">
                  <c:v>43556</c:v>
                </c:pt>
                <c:pt idx="80">
                  <c:v>43586</c:v>
                </c:pt>
                <c:pt idx="81">
                  <c:v>43617</c:v>
                </c:pt>
                <c:pt idx="82">
                  <c:v>43647</c:v>
                </c:pt>
                <c:pt idx="83">
                  <c:v>43678</c:v>
                </c:pt>
                <c:pt idx="84">
                  <c:v>43709</c:v>
                </c:pt>
                <c:pt idx="85">
                  <c:v>43739</c:v>
                </c:pt>
                <c:pt idx="86">
                  <c:v>43770</c:v>
                </c:pt>
                <c:pt idx="87">
                  <c:v>43800</c:v>
                </c:pt>
                <c:pt idx="88">
                  <c:v>43831</c:v>
                </c:pt>
                <c:pt idx="89">
                  <c:v>43862</c:v>
                </c:pt>
                <c:pt idx="90">
                  <c:v>43891</c:v>
                </c:pt>
                <c:pt idx="91">
                  <c:v>43922</c:v>
                </c:pt>
                <c:pt idx="92">
                  <c:v>43952</c:v>
                </c:pt>
              </c:numCache>
            </c:numRef>
          </c:cat>
          <c:val>
            <c:numRef>
              <c:f>Sheet1!$P$6:$P$98</c:f>
              <c:numCache>
                <c:formatCode>General</c:formatCode>
                <c:ptCount val="93"/>
                <c:pt idx="0">
                  <c:v>20142</c:v>
                </c:pt>
                <c:pt idx="1">
                  <c:v>-3758</c:v>
                </c:pt>
                <c:pt idx="2">
                  <c:v>3236</c:v>
                </c:pt>
                <c:pt idx="3">
                  <c:v>-29407</c:v>
                </c:pt>
                <c:pt idx="4">
                  <c:v>-10805</c:v>
                </c:pt>
                <c:pt idx="5">
                  <c:v>22771</c:v>
                </c:pt>
                <c:pt idx="6">
                  <c:v>20718</c:v>
                </c:pt>
                <c:pt idx="7">
                  <c:v>30220</c:v>
                </c:pt>
                <c:pt idx="8">
                  <c:v>38685</c:v>
                </c:pt>
                <c:pt idx="9">
                  <c:v>21584</c:v>
                </c:pt>
                <c:pt idx="10">
                  <c:v>8428</c:v>
                </c:pt>
                <c:pt idx="11">
                  <c:v>-6142</c:v>
                </c:pt>
                <c:pt idx="12">
                  <c:v>10346</c:v>
                </c:pt>
                <c:pt idx="13">
                  <c:v>39174</c:v>
                </c:pt>
                <c:pt idx="14">
                  <c:v>17099</c:v>
                </c:pt>
                <c:pt idx="15">
                  <c:v>15318</c:v>
                </c:pt>
                <c:pt idx="16">
                  <c:v>23856</c:v>
                </c:pt>
                <c:pt idx="17">
                  <c:v>64384</c:v>
                </c:pt>
                <c:pt idx="18">
                  <c:v>48150</c:v>
                </c:pt>
                <c:pt idx="19">
                  <c:v>65080</c:v>
                </c:pt>
                <c:pt idx="20">
                  <c:v>57426</c:v>
                </c:pt>
                <c:pt idx="21">
                  <c:v>47552</c:v>
                </c:pt>
                <c:pt idx="22">
                  <c:v>49016</c:v>
                </c:pt>
                <c:pt idx="23">
                  <c:v>39604</c:v>
                </c:pt>
                <c:pt idx="24">
                  <c:v>57958</c:v>
                </c:pt>
                <c:pt idx="25">
                  <c:v>52194</c:v>
                </c:pt>
                <c:pt idx="26">
                  <c:v>70153</c:v>
                </c:pt>
                <c:pt idx="27">
                  <c:v>26161</c:v>
                </c:pt>
                <c:pt idx="28">
                  <c:v>37514</c:v>
                </c:pt>
                <c:pt idx="29">
                  <c:v>18120</c:v>
                </c:pt>
                <c:pt idx="30">
                  <c:v>33787</c:v>
                </c:pt>
                <c:pt idx="31">
                  <c:v>60698</c:v>
                </c:pt>
                <c:pt idx="32">
                  <c:v>47854</c:v>
                </c:pt>
                <c:pt idx="33">
                  <c:v>22286</c:v>
                </c:pt>
                <c:pt idx="34">
                  <c:v>39607</c:v>
                </c:pt>
                <c:pt idx="35">
                  <c:v>21785</c:v>
                </c:pt>
                <c:pt idx="36">
                  <c:v>41488</c:v>
                </c:pt>
                <c:pt idx="37">
                  <c:v>32254</c:v>
                </c:pt>
                <c:pt idx="38">
                  <c:v>48418</c:v>
                </c:pt>
                <c:pt idx="39">
                  <c:v>19645</c:v>
                </c:pt>
                <c:pt idx="40">
                  <c:v>27563</c:v>
                </c:pt>
                <c:pt idx="41">
                  <c:v>44479</c:v>
                </c:pt>
                <c:pt idx="42">
                  <c:v>86241</c:v>
                </c:pt>
                <c:pt idx="43">
                  <c:v>122265</c:v>
                </c:pt>
                <c:pt idx="44">
                  <c:v>113889</c:v>
                </c:pt>
                <c:pt idx="45">
                  <c:v>102668</c:v>
                </c:pt>
                <c:pt idx="46">
                  <c:v>119417</c:v>
                </c:pt>
                <c:pt idx="47">
                  <c:v>112368</c:v>
                </c:pt>
                <c:pt idx="48">
                  <c:v>90452</c:v>
                </c:pt>
                <c:pt idx="49">
                  <c:v>74669</c:v>
                </c:pt>
                <c:pt idx="50">
                  <c:v>62393</c:v>
                </c:pt>
                <c:pt idx="51">
                  <c:v>42549</c:v>
                </c:pt>
                <c:pt idx="52">
                  <c:v>45200</c:v>
                </c:pt>
                <c:pt idx="53">
                  <c:v>49080</c:v>
                </c:pt>
                <c:pt idx="54">
                  <c:v>58225</c:v>
                </c:pt>
                <c:pt idx="55">
                  <c:v>67452</c:v>
                </c:pt>
                <c:pt idx="56">
                  <c:v>63553</c:v>
                </c:pt>
                <c:pt idx="57">
                  <c:v>47933</c:v>
                </c:pt>
                <c:pt idx="58">
                  <c:v>69585</c:v>
                </c:pt>
                <c:pt idx="59">
                  <c:v>52790</c:v>
                </c:pt>
                <c:pt idx="60">
                  <c:v>66819</c:v>
                </c:pt>
                <c:pt idx="61">
                  <c:v>72404</c:v>
                </c:pt>
                <c:pt idx="62">
                  <c:v>114709</c:v>
                </c:pt>
                <c:pt idx="63">
                  <c:v>94741</c:v>
                </c:pt>
                <c:pt idx="64">
                  <c:v>87381</c:v>
                </c:pt>
                <c:pt idx="65">
                  <c:v>96568</c:v>
                </c:pt>
                <c:pt idx="66">
                  <c:v>106739</c:v>
                </c:pt>
                <c:pt idx="67">
                  <c:v>104295</c:v>
                </c:pt>
                <c:pt idx="68">
                  <c:v>91736</c:v>
                </c:pt>
                <c:pt idx="69">
                  <c:v>78951</c:v>
                </c:pt>
                <c:pt idx="70">
                  <c:v>103601</c:v>
                </c:pt>
                <c:pt idx="71">
                  <c:v>81557</c:v>
                </c:pt>
                <c:pt idx="72">
                  <c:v>83017</c:v>
                </c:pt>
                <c:pt idx="73">
                  <c:v>110662</c:v>
                </c:pt>
                <c:pt idx="74">
                  <c:v>129044</c:v>
                </c:pt>
                <c:pt idx="75">
                  <c:v>103356</c:v>
                </c:pt>
                <c:pt idx="76">
                  <c:v>93481</c:v>
                </c:pt>
                <c:pt idx="77">
                  <c:v>93362</c:v>
                </c:pt>
                <c:pt idx="78">
                  <c:v>128539</c:v>
                </c:pt>
                <c:pt idx="79">
                  <c:v>151364</c:v>
                </c:pt>
                <c:pt idx="80">
                  <c:v>159179</c:v>
                </c:pt>
                <c:pt idx="81">
                  <c:v>161442</c:v>
                </c:pt>
                <c:pt idx="82">
                  <c:v>191153</c:v>
                </c:pt>
                <c:pt idx="83">
                  <c:v>174701</c:v>
                </c:pt>
                <c:pt idx="84">
                  <c:v>176112</c:v>
                </c:pt>
                <c:pt idx="85">
                  <c:v>186117</c:v>
                </c:pt>
                <c:pt idx="86">
                  <c:v>182914</c:v>
                </c:pt>
                <c:pt idx="87">
                  <c:v>145649</c:v>
                </c:pt>
                <c:pt idx="88">
                  <c:v>136253</c:v>
                </c:pt>
                <c:pt idx="89">
                  <c:v>137790</c:v>
                </c:pt>
                <c:pt idx="90">
                  <c:v>133996</c:v>
                </c:pt>
                <c:pt idx="91">
                  <c:v>143121</c:v>
                </c:pt>
                <c:pt idx="92">
                  <c:v>158812</c:v>
                </c:pt>
              </c:numCache>
            </c:numRef>
          </c:val>
          <c:extLst>
            <c:ext xmlns:c16="http://schemas.microsoft.com/office/drawing/2014/chart" uri="{C3380CC4-5D6E-409C-BE32-E72D297353CC}">
              <c16:uniqueId val="{00000000-04BF-401E-8244-718F052BF4D7}"/>
            </c:ext>
          </c:extLst>
        </c:ser>
        <c:dLbls>
          <c:showLegendKey val="0"/>
          <c:showVal val="0"/>
          <c:showCatName val="0"/>
          <c:showSerName val="0"/>
          <c:showPercent val="0"/>
          <c:showBubbleSize val="0"/>
        </c:dLbls>
        <c:gapWidth val="150"/>
        <c:shape val="box"/>
        <c:axId val="95097600"/>
        <c:axId val="95099136"/>
        <c:axId val="0"/>
      </c:bar3DChart>
      <c:dateAx>
        <c:axId val="95097600"/>
        <c:scaling>
          <c:orientation val="minMax"/>
        </c:scaling>
        <c:delete val="0"/>
        <c:axPos val="b"/>
        <c:numFmt formatCode="mmm\-yy" sourceLinked="1"/>
        <c:majorTickMark val="out"/>
        <c:minorTickMark val="none"/>
        <c:tickLblPos val="nextTo"/>
        <c:crossAx val="95099136"/>
        <c:crosses val="autoZero"/>
        <c:auto val="1"/>
        <c:lblOffset val="100"/>
        <c:baseTimeUnit val="months"/>
      </c:dateAx>
      <c:valAx>
        <c:axId val="95099136"/>
        <c:scaling>
          <c:orientation val="minMax"/>
        </c:scaling>
        <c:delete val="0"/>
        <c:axPos val="l"/>
        <c:majorGridlines/>
        <c:numFmt formatCode="General" sourceLinked="1"/>
        <c:majorTickMark val="out"/>
        <c:minorTickMark val="none"/>
        <c:tickLblPos val="nextTo"/>
        <c:crossAx val="95097600"/>
        <c:crosses val="autoZero"/>
        <c:crossBetween val="between"/>
      </c:valAx>
    </c:plotArea>
    <c:plotVisOnly val="1"/>
    <c:dispBlanksAs val="gap"/>
    <c:showDLblsOverMax val="0"/>
  </c:chart>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20-06-05T12:26:44.112" idx="2">
    <p:pos x="4109" y="3264"/>
    <p:text>Not keen about having this in here. I won't be able to monitor email during the meeting.</p:text>
    <p:extLst>
      <p:ext uri="{C676402C-5697-4E1C-873F-D02D1690AC5C}">
        <p15:threadingInfo xmlns:p15="http://schemas.microsoft.com/office/powerpoint/2012/main" timeZoneBias="3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970939" y="0"/>
            <a:ext cx="3037840" cy="464820"/>
          </a:xfrm>
          <a:prstGeom prst="rect">
            <a:avLst/>
          </a:prstGeom>
        </p:spPr>
        <p:txBody>
          <a:bodyPr vert="horz" lIns="91440" tIns="45720" rIns="91440" bIns="45720" rtlCol="0"/>
          <a:lstStyle>
            <a:lvl1pPr algn="r">
              <a:defRPr sz="1200"/>
            </a:lvl1pPr>
          </a:lstStyle>
          <a:p>
            <a:fld id="{F42F54BB-277B-4407-B153-AD4D6B02621B}" type="datetimeFigureOut">
              <a:rPr lang="en-US" smtClean="0"/>
              <a:pPr/>
              <a:t>6/11/2020</a:t>
            </a:fld>
            <a:endParaRPr lang="en-CA"/>
          </a:p>
        </p:txBody>
      </p:sp>
      <p:sp>
        <p:nvSpPr>
          <p:cNvPr id="4" name="Footer Placeholder 3"/>
          <p:cNvSpPr>
            <a:spLocks noGrp="1"/>
          </p:cNvSpPr>
          <p:nvPr>
            <p:ph type="ftr" sz="quarter" idx="2"/>
          </p:nvPr>
        </p:nvSpPr>
        <p:spPr>
          <a:xfrm>
            <a:off x="1" y="8829967"/>
            <a:ext cx="3037840" cy="46482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1440" tIns="45720" rIns="91440" bIns="45720" rtlCol="0" anchor="b"/>
          <a:lstStyle>
            <a:lvl1pPr algn="r">
              <a:defRPr sz="1200"/>
            </a:lvl1pPr>
          </a:lstStyle>
          <a:p>
            <a:fld id="{58FA7CEA-9AA1-4A6B-8558-4348D96744BD}" type="slidenum">
              <a:rPr lang="en-CA" smtClean="0"/>
              <a:pPr/>
              <a:t>‹#›</a:t>
            </a:fld>
            <a:endParaRPr lang="en-CA"/>
          </a:p>
        </p:txBody>
      </p:sp>
    </p:spTree>
    <p:extLst>
      <p:ext uri="{BB962C8B-B14F-4D97-AF65-F5344CB8AC3E}">
        <p14:creationId xmlns:p14="http://schemas.microsoft.com/office/powerpoint/2010/main" val="42306146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970939" y="0"/>
            <a:ext cx="3037840" cy="464820"/>
          </a:xfrm>
          <a:prstGeom prst="rect">
            <a:avLst/>
          </a:prstGeom>
        </p:spPr>
        <p:txBody>
          <a:bodyPr vert="horz" lIns="91440" tIns="45720" rIns="91440" bIns="45720" rtlCol="0"/>
          <a:lstStyle>
            <a:lvl1pPr algn="r">
              <a:defRPr sz="1200"/>
            </a:lvl1pPr>
          </a:lstStyle>
          <a:p>
            <a:fld id="{9A64E27E-DB25-42E9-84AF-704C515697E1}" type="datetimeFigureOut">
              <a:rPr lang="en-US" smtClean="0"/>
              <a:pPr/>
              <a:t>6/11/2020</a:t>
            </a:fld>
            <a:endParaRPr lang="en-CA"/>
          </a:p>
        </p:txBody>
      </p:sp>
      <p:sp>
        <p:nvSpPr>
          <p:cNvPr id="4" name="Slide Image Placeholder 3"/>
          <p:cNvSpPr>
            <a:spLocks noGrp="1" noRot="1" noChangeAspect="1"/>
          </p:cNvSpPr>
          <p:nvPr>
            <p:ph type="sldImg" idx="2"/>
          </p:nvPr>
        </p:nvSpPr>
        <p:spPr>
          <a:xfrm>
            <a:off x="1182688" y="698500"/>
            <a:ext cx="4645025" cy="3484563"/>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1" y="8829967"/>
            <a:ext cx="3037840" cy="46482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1440" tIns="45720" rIns="91440" bIns="45720" rtlCol="0" anchor="b"/>
          <a:lstStyle>
            <a:lvl1pPr algn="r">
              <a:defRPr sz="1200"/>
            </a:lvl1pPr>
          </a:lstStyle>
          <a:p>
            <a:fld id="{B5992D8D-0776-4AD3-B469-0A5644D728C4}" type="slidenum">
              <a:rPr lang="en-CA" smtClean="0"/>
              <a:pPr/>
              <a:t>‹#›</a:t>
            </a:fld>
            <a:endParaRPr lang="en-CA"/>
          </a:p>
        </p:txBody>
      </p:sp>
    </p:spTree>
    <p:extLst>
      <p:ext uri="{BB962C8B-B14F-4D97-AF65-F5344CB8AC3E}">
        <p14:creationId xmlns:p14="http://schemas.microsoft.com/office/powerpoint/2010/main" val="1693355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1</a:t>
            </a:fld>
            <a:endParaRPr lang="en-CA"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10</a:t>
            </a:fld>
            <a:endParaRPr lang="en-CA"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11</a:t>
            </a:fld>
            <a:endParaRPr lang="en-CA"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92D8D-0776-4AD3-B469-0A5644D728C4}"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8387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25</a:t>
            </a:fld>
            <a:endParaRPr lang="en-CA"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26</a:t>
            </a:fld>
            <a:endParaRPr lang="en-CA" dirty="0"/>
          </a:p>
        </p:txBody>
      </p:sp>
    </p:spTree>
    <p:extLst>
      <p:ext uri="{BB962C8B-B14F-4D97-AF65-F5344CB8AC3E}">
        <p14:creationId xmlns:p14="http://schemas.microsoft.com/office/powerpoint/2010/main" val="3234020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27</a:t>
            </a:fld>
            <a:endParaRPr lang="en-CA"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28</a:t>
            </a:fld>
            <a:endParaRPr lang="en-CA"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29</a:t>
            </a:fld>
            <a:endParaRPr lang="en-CA"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30</a:t>
            </a:fld>
            <a:endParaRPr lang="en-CA"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31</a:t>
            </a:fld>
            <a:endParaRPr lang="en-CA"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2</a:t>
            </a:fld>
            <a:endParaRPr lang="en-CA" dirty="0"/>
          </a:p>
        </p:txBody>
      </p:sp>
    </p:spTree>
    <p:extLst>
      <p:ext uri="{BB962C8B-B14F-4D97-AF65-F5344CB8AC3E}">
        <p14:creationId xmlns:p14="http://schemas.microsoft.com/office/powerpoint/2010/main" val="521294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32</a:t>
            </a:fld>
            <a:endParaRPr lang="en-CA"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33</a:t>
            </a:fld>
            <a:endParaRPr lang="en-CA" dirty="0"/>
          </a:p>
        </p:txBody>
      </p:sp>
    </p:spTree>
    <p:extLst>
      <p:ext uri="{BB962C8B-B14F-4D97-AF65-F5344CB8AC3E}">
        <p14:creationId xmlns:p14="http://schemas.microsoft.com/office/powerpoint/2010/main" val="2626397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34</a:t>
            </a:fld>
            <a:endParaRPr lang="en-CA"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35</a:t>
            </a:fld>
            <a:endParaRPr lang="en-CA"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36</a:t>
            </a:fld>
            <a:endParaRPr lang="en-CA"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37</a:t>
            </a:fld>
            <a:endParaRPr lang="en-CA" dirty="0"/>
          </a:p>
        </p:txBody>
      </p:sp>
    </p:spTree>
    <p:extLst>
      <p:ext uri="{BB962C8B-B14F-4D97-AF65-F5344CB8AC3E}">
        <p14:creationId xmlns:p14="http://schemas.microsoft.com/office/powerpoint/2010/main" val="588730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38</a:t>
            </a:fld>
            <a:endParaRPr lang="en-CA" dirty="0"/>
          </a:p>
        </p:txBody>
      </p:sp>
    </p:spTree>
    <p:extLst>
      <p:ext uri="{BB962C8B-B14F-4D97-AF65-F5344CB8AC3E}">
        <p14:creationId xmlns:p14="http://schemas.microsoft.com/office/powerpoint/2010/main" val="2367364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39</a:t>
            </a:fld>
            <a:endParaRPr lang="en-CA" dirty="0"/>
          </a:p>
        </p:txBody>
      </p:sp>
    </p:spTree>
    <p:extLst>
      <p:ext uri="{BB962C8B-B14F-4D97-AF65-F5344CB8AC3E}">
        <p14:creationId xmlns:p14="http://schemas.microsoft.com/office/powerpoint/2010/main" val="1210527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92D8D-0776-4AD3-B469-0A5644D728C4}"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8377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41</a:t>
            </a:fld>
            <a:endParaRPr lang="en-CA" dirty="0"/>
          </a:p>
        </p:txBody>
      </p:sp>
    </p:spTree>
    <p:extLst>
      <p:ext uri="{BB962C8B-B14F-4D97-AF65-F5344CB8AC3E}">
        <p14:creationId xmlns:p14="http://schemas.microsoft.com/office/powerpoint/2010/main" val="2077969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92D8D-0776-4AD3-B469-0A5644D728C4}"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4205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42</a:t>
            </a:fld>
            <a:endParaRPr lang="en-CA" dirty="0"/>
          </a:p>
        </p:txBody>
      </p:sp>
    </p:spTree>
    <p:extLst>
      <p:ext uri="{BB962C8B-B14F-4D97-AF65-F5344CB8AC3E}">
        <p14:creationId xmlns:p14="http://schemas.microsoft.com/office/powerpoint/2010/main" val="13867415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43</a:t>
            </a:fld>
            <a:endParaRPr lang="en-CA" dirty="0"/>
          </a:p>
        </p:txBody>
      </p:sp>
    </p:spTree>
    <p:extLst>
      <p:ext uri="{BB962C8B-B14F-4D97-AF65-F5344CB8AC3E}">
        <p14:creationId xmlns:p14="http://schemas.microsoft.com/office/powerpoint/2010/main" val="6482154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44</a:t>
            </a:fld>
            <a:endParaRPr lang="en-CA" dirty="0"/>
          </a:p>
        </p:txBody>
      </p:sp>
    </p:spTree>
    <p:extLst>
      <p:ext uri="{BB962C8B-B14F-4D97-AF65-F5344CB8AC3E}">
        <p14:creationId xmlns:p14="http://schemas.microsoft.com/office/powerpoint/2010/main" val="34961624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92D8D-0776-4AD3-B469-0A5644D728C4}"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391904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92D8D-0776-4AD3-B469-0A5644D728C4}"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76169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92D8D-0776-4AD3-B469-0A5644D728C4}"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2068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48</a:t>
            </a:fld>
            <a:endParaRPr lang="en-CA" dirty="0"/>
          </a:p>
        </p:txBody>
      </p:sp>
    </p:spTree>
    <p:extLst>
      <p:ext uri="{BB962C8B-B14F-4D97-AF65-F5344CB8AC3E}">
        <p14:creationId xmlns:p14="http://schemas.microsoft.com/office/powerpoint/2010/main" val="723073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992D8D-0776-4AD3-B469-0A5644D728C4}" type="slidenum">
              <a:rPr kumimoji="0" lang="en-C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46595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50</a:t>
            </a:fld>
            <a:endParaRPr lang="en-CA" dirty="0"/>
          </a:p>
        </p:txBody>
      </p:sp>
    </p:spTree>
    <p:extLst>
      <p:ext uri="{BB962C8B-B14F-4D97-AF65-F5344CB8AC3E}">
        <p14:creationId xmlns:p14="http://schemas.microsoft.com/office/powerpoint/2010/main" val="20266608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51</a:t>
            </a:fld>
            <a:endParaRPr lang="en-CA"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4</a:t>
            </a:fld>
            <a:endParaRPr lang="en-CA" dirty="0"/>
          </a:p>
        </p:txBody>
      </p:sp>
    </p:spTree>
    <p:extLst>
      <p:ext uri="{BB962C8B-B14F-4D97-AF65-F5344CB8AC3E}">
        <p14:creationId xmlns:p14="http://schemas.microsoft.com/office/powerpoint/2010/main" val="16567865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52</a:t>
            </a:fld>
            <a:endParaRPr lang="en-CA"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53</a:t>
            </a:fld>
            <a:endParaRPr lang="en-CA"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54</a:t>
            </a:fld>
            <a:endParaRPr lang="en-CA" dirty="0"/>
          </a:p>
        </p:txBody>
      </p:sp>
    </p:spTree>
    <p:extLst>
      <p:ext uri="{BB962C8B-B14F-4D97-AF65-F5344CB8AC3E}">
        <p14:creationId xmlns:p14="http://schemas.microsoft.com/office/powerpoint/2010/main" val="20512318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55</a:t>
            </a:fld>
            <a:endParaRPr lang="en-CA"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56</a:t>
            </a:fld>
            <a:endParaRPr lang="en-CA" dirty="0"/>
          </a:p>
        </p:txBody>
      </p:sp>
    </p:spTree>
    <p:extLst>
      <p:ext uri="{BB962C8B-B14F-4D97-AF65-F5344CB8AC3E}">
        <p14:creationId xmlns:p14="http://schemas.microsoft.com/office/powerpoint/2010/main" val="33872137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57</a:t>
            </a:fld>
            <a:endParaRPr lang="en-CA" dirty="0"/>
          </a:p>
        </p:txBody>
      </p:sp>
    </p:spTree>
    <p:extLst>
      <p:ext uri="{BB962C8B-B14F-4D97-AF65-F5344CB8AC3E}">
        <p14:creationId xmlns:p14="http://schemas.microsoft.com/office/powerpoint/2010/main" val="642763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5</a:t>
            </a:fld>
            <a:endParaRPr lang="en-CA"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6</a:t>
            </a:fld>
            <a:endParaRPr lang="en-CA"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7</a:t>
            </a:fld>
            <a:endParaRPr lang="en-CA" dirty="0"/>
          </a:p>
        </p:txBody>
      </p:sp>
    </p:spTree>
    <p:extLst>
      <p:ext uri="{BB962C8B-B14F-4D97-AF65-F5344CB8AC3E}">
        <p14:creationId xmlns:p14="http://schemas.microsoft.com/office/powerpoint/2010/main" val="1522479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8</a:t>
            </a:fld>
            <a:endParaRPr lang="en-CA"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B5992D8D-0776-4AD3-B469-0A5644D728C4}" type="slidenum">
              <a:rPr lang="en-CA" smtClean="0"/>
              <a:pPr/>
              <a:t>9</a:t>
            </a:fld>
            <a:endParaRPr lang="en-CA"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BF5858-44EF-42ED-AD2B-82A8616052A8}" type="datetime1">
              <a:rPr lang="en-US" smtClean="0"/>
              <a:pPr/>
              <a:t>6/11/2020</a:t>
            </a:fld>
            <a:endParaRPr lang="en-US"/>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5F06F147-7368-4838-B9FC-07E2FF655759}" type="slidenum">
              <a:rPr lang="en-US" smtClean="0"/>
              <a:pPr/>
              <a:t>‹#›</a:t>
            </a:fld>
            <a:endParaRPr lang="en-US"/>
          </a:p>
        </p:txBody>
      </p:sp>
      <p:sp>
        <p:nvSpPr>
          <p:cNvPr id="7" name="Rectangle 6"/>
          <p:cNvSpPr>
            <a:spLocks noChangeArrowheads="1"/>
          </p:cNvSpPr>
          <p:nvPr userDrawn="1"/>
        </p:nvSpPr>
        <p:spPr bwMode="auto">
          <a:xfrm flipH="1">
            <a:off x="1571604" y="5214950"/>
            <a:ext cx="781510" cy="707895"/>
          </a:xfrm>
          <a:prstGeom prst="rect">
            <a:avLst/>
          </a:prstGeom>
          <a:noFill/>
          <a:ln w="12700">
            <a:noFill/>
            <a:miter lim="800000"/>
            <a:headEnd/>
            <a:tailEnd/>
          </a:ln>
          <a:effectLst/>
        </p:spPr>
        <p:txBody>
          <a:bodyPr vert="horz" wrap="square" lIns="91440" tIns="45720" rIns="91440" bIns="45720" numCol="1" anchor="ctr" anchorCtr="0" compatLnSpc="1">
            <a:prstTxWarp prst="textNoShape">
              <a:avLst/>
            </a:prstTxWarp>
          </a:bodyPr>
          <a:lstStyle/>
          <a:p>
            <a:endParaRPr lang="en-CA"/>
          </a:p>
        </p:txBody>
      </p:sp>
      <p:sp>
        <p:nvSpPr>
          <p:cNvPr id="8" name="Rectangle 7"/>
          <p:cNvSpPr>
            <a:spLocks noChangeArrowheads="1"/>
          </p:cNvSpPr>
          <p:nvPr userDrawn="1"/>
        </p:nvSpPr>
        <p:spPr bwMode="auto">
          <a:xfrm flipH="1">
            <a:off x="1571604" y="5929330"/>
            <a:ext cx="781510" cy="707892"/>
          </a:xfrm>
          <a:prstGeom prst="rect">
            <a:avLst/>
          </a:prstGeom>
          <a:noFill/>
          <a:ln w="12700">
            <a:noFill/>
            <a:miter lim="800000"/>
            <a:headEnd/>
            <a:tailEnd/>
          </a:ln>
          <a:effectLst/>
        </p:spPr>
        <p:txBody>
          <a:bodyPr vert="horz" wrap="square" lIns="91440" tIns="45720" rIns="91440" bIns="45720" numCol="1" anchor="ctr" anchorCtr="0" compatLnSpc="1">
            <a:prstTxWarp prst="textNoShape">
              <a:avLst/>
            </a:prstTxWarp>
          </a:bodyPr>
          <a:lstStyle/>
          <a:p>
            <a:endParaRPr lang="en-CA"/>
          </a:p>
        </p:txBody>
      </p:sp>
    </p:spTree>
  </p:cSld>
  <p:clrMapOvr>
    <a:masterClrMapping/>
  </p:clrMapOvr>
  <p:transition>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6955F4-395B-4460-921C-3231A005F63C}" type="datetime1">
              <a:rPr lang="en-US" smtClean="0"/>
              <a:pPr/>
              <a:t>6/11/2020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4F6445-95FD-41A7-AF2E-14762EFE7665}" type="slidenum">
              <a:rPr lang="en-CA" smtClean="0"/>
              <a:pPr/>
              <a:t>‹#›</a:t>
            </a:fld>
            <a:endParaRPr lang="en-CA"/>
          </a:p>
        </p:txBody>
      </p:sp>
    </p:spTree>
  </p:cSld>
  <p:clrMapOvr>
    <a:masterClrMapping/>
  </p:clrMapOvr>
  <p:transition>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65F705-8260-4D56-B4BE-3F6D5B97CBA1}" type="datetime1">
              <a:rPr lang="en-US" smtClean="0"/>
              <a:pPr/>
              <a:t>6/11/2020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14F6445-95FD-41A7-AF2E-14762EFE7665}" type="slidenum">
              <a:rPr lang="en-CA" smtClean="0"/>
              <a:pPr/>
              <a:t>‹#›</a:t>
            </a:fld>
            <a:endParaRPr lang="en-CA"/>
          </a:p>
        </p:txBody>
      </p:sp>
    </p:spTree>
  </p:cSld>
  <p:clrMapOvr>
    <a:masterClrMapping/>
  </p:clrMapOvr>
  <p:transition>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DF11771-9D4B-4D39-83CC-E9CFF3C0B036}" type="datetimeFigureOut">
              <a:rPr lang="en-US" smtClean="0"/>
              <a:pPr/>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89B60-EF9C-41F4-B0B9-CC8A55CEF249}" type="slidenum">
              <a:rPr lang="en-US" smtClean="0"/>
              <a:pPr/>
              <a:t>‹#›</a:t>
            </a:fld>
            <a:endParaRPr lang="en-US"/>
          </a:p>
        </p:txBody>
      </p:sp>
    </p:spTree>
    <p:extLst>
      <p:ext uri="{BB962C8B-B14F-4D97-AF65-F5344CB8AC3E}">
        <p14:creationId xmlns:p14="http://schemas.microsoft.com/office/powerpoint/2010/main" val="5310366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F11771-9D4B-4D39-83CC-E9CFF3C0B036}" type="datetimeFigureOut">
              <a:rPr lang="en-US" smtClean="0"/>
              <a:pPr/>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89B60-EF9C-41F4-B0B9-CC8A55CEF249}" type="slidenum">
              <a:rPr lang="en-US" smtClean="0"/>
              <a:pPr/>
              <a:t>‹#›</a:t>
            </a:fld>
            <a:endParaRPr lang="en-US"/>
          </a:p>
        </p:txBody>
      </p:sp>
    </p:spTree>
    <p:extLst>
      <p:ext uri="{BB962C8B-B14F-4D97-AF65-F5344CB8AC3E}">
        <p14:creationId xmlns:p14="http://schemas.microsoft.com/office/powerpoint/2010/main" val="45885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DF11771-9D4B-4D39-83CC-E9CFF3C0B036}" type="datetimeFigureOut">
              <a:rPr lang="en-US" smtClean="0"/>
              <a:pPr/>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89B60-EF9C-41F4-B0B9-CC8A55CEF249}" type="slidenum">
              <a:rPr lang="en-US" smtClean="0"/>
              <a:pPr/>
              <a:t>‹#›</a:t>
            </a:fld>
            <a:endParaRPr lang="en-US"/>
          </a:p>
        </p:txBody>
      </p:sp>
    </p:spTree>
    <p:extLst>
      <p:ext uri="{BB962C8B-B14F-4D97-AF65-F5344CB8AC3E}">
        <p14:creationId xmlns:p14="http://schemas.microsoft.com/office/powerpoint/2010/main" val="3685496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F11771-9D4B-4D39-83CC-E9CFF3C0B036}" type="datetimeFigureOut">
              <a:rPr lang="en-US" smtClean="0"/>
              <a:pPr/>
              <a:t>6/11/2020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89B60-EF9C-41F4-B0B9-CC8A55CEF249}" type="slidenum">
              <a:rPr lang="en-US" smtClean="0"/>
              <a:pPr/>
              <a:t>‹#›</a:t>
            </a:fld>
            <a:endParaRPr lang="en-US"/>
          </a:p>
        </p:txBody>
      </p:sp>
    </p:spTree>
    <p:extLst>
      <p:ext uri="{BB962C8B-B14F-4D97-AF65-F5344CB8AC3E}">
        <p14:creationId xmlns:p14="http://schemas.microsoft.com/office/powerpoint/2010/main" val="1384783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F11771-9D4B-4D39-83CC-E9CFF3C0B036}" type="datetimeFigureOut">
              <a:rPr lang="en-US" smtClean="0"/>
              <a:pPr/>
              <a:t>6/11/2020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E89B60-EF9C-41F4-B0B9-CC8A55CEF249}" type="slidenum">
              <a:rPr lang="en-US" smtClean="0"/>
              <a:pPr/>
              <a:t>‹#›</a:t>
            </a:fld>
            <a:endParaRPr lang="en-US"/>
          </a:p>
        </p:txBody>
      </p:sp>
    </p:spTree>
    <p:extLst>
      <p:ext uri="{BB962C8B-B14F-4D97-AF65-F5344CB8AC3E}">
        <p14:creationId xmlns:p14="http://schemas.microsoft.com/office/powerpoint/2010/main" val="1782307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F11771-9D4B-4D39-83CC-E9CFF3C0B036}" type="datetimeFigureOut">
              <a:rPr lang="en-US" smtClean="0"/>
              <a:pPr/>
              <a:t>6/11/2020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E89B60-EF9C-41F4-B0B9-CC8A55CEF249}" type="slidenum">
              <a:rPr lang="en-US" smtClean="0"/>
              <a:pPr/>
              <a:t>‹#›</a:t>
            </a:fld>
            <a:endParaRPr lang="en-US"/>
          </a:p>
        </p:txBody>
      </p:sp>
    </p:spTree>
    <p:extLst>
      <p:ext uri="{BB962C8B-B14F-4D97-AF65-F5344CB8AC3E}">
        <p14:creationId xmlns:p14="http://schemas.microsoft.com/office/powerpoint/2010/main" val="492414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11771-9D4B-4D39-83CC-E9CFF3C0B036}" type="datetimeFigureOut">
              <a:rPr lang="en-US" smtClean="0"/>
              <a:pPr/>
              <a:t>6/11/2020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E89B60-EF9C-41F4-B0B9-CC8A55CEF249}" type="slidenum">
              <a:rPr lang="en-US" smtClean="0"/>
              <a:pPr/>
              <a:t>‹#›</a:t>
            </a:fld>
            <a:endParaRPr lang="en-US"/>
          </a:p>
        </p:txBody>
      </p:sp>
    </p:spTree>
    <p:extLst>
      <p:ext uri="{BB962C8B-B14F-4D97-AF65-F5344CB8AC3E}">
        <p14:creationId xmlns:p14="http://schemas.microsoft.com/office/powerpoint/2010/main" val="3072173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DF11771-9D4B-4D39-83CC-E9CFF3C0B036}" type="datetimeFigureOut">
              <a:rPr lang="en-US" smtClean="0"/>
              <a:pPr/>
              <a:t>6/11/2020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89B60-EF9C-41F4-B0B9-CC8A55CEF249}" type="slidenum">
              <a:rPr lang="en-US" smtClean="0"/>
              <a:pPr/>
              <a:t>‹#›</a:t>
            </a:fld>
            <a:endParaRPr lang="en-US"/>
          </a:p>
        </p:txBody>
      </p:sp>
    </p:spTree>
    <p:extLst>
      <p:ext uri="{BB962C8B-B14F-4D97-AF65-F5344CB8AC3E}">
        <p14:creationId xmlns:p14="http://schemas.microsoft.com/office/powerpoint/2010/main" val="2222759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562963-5974-4B30-9690-769BB081FA5E}" type="datetime1">
              <a:rPr lang="en-US" smtClean="0"/>
              <a:pPr/>
              <a:t>6/11/2020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masterClrMapping/>
  </p:clrMapOvr>
  <p:transition>
    <p:pu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DF11771-9D4B-4D39-83CC-E9CFF3C0B036}" type="datetimeFigureOut">
              <a:rPr lang="en-US" smtClean="0"/>
              <a:pPr/>
              <a:t>6/11/2020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E89B60-EF9C-41F4-B0B9-CC8A55CEF249}" type="slidenum">
              <a:rPr lang="en-US" smtClean="0"/>
              <a:pPr/>
              <a:t>‹#›</a:t>
            </a:fld>
            <a:endParaRPr lang="en-US"/>
          </a:p>
        </p:txBody>
      </p:sp>
    </p:spTree>
    <p:extLst>
      <p:ext uri="{BB962C8B-B14F-4D97-AF65-F5344CB8AC3E}">
        <p14:creationId xmlns:p14="http://schemas.microsoft.com/office/powerpoint/2010/main" val="1054368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F11771-9D4B-4D39-83CC-E9CFF3C0B036}" type="datetimeFigureOut">
              <a:rPr lang="en-US" smtClean="0"/>
              <a:pPr/>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89B60-EF9C-41F4-B0B9-CC8A55CEF249}" type="slidenum">
              <a:rPr lang="en-US" smtClean="0"/>
              <a:pPr/>
              <a:t>‹#›</a:t>
            </a:fld>
            <a:endParaRPr lang="en-US"/>
          </a:p>
        </p:txBody>
      </p:sp>
    </p:spTree>
    <p:extLst>
      <p:ext uri="{BB962C8B-B14F-4D97-AF65-F5344CB8AC3E}">
        <p14:creationId xmlns:p14="http://schemas.microsoft.com/office/powerpoint/2010/main" val="1167708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F11771-9D4B-4D39-83CC-E9CFF3C0B036}" type="datetimeFigureOut">
              <a:rPr lang="en-US" smtClean="0"/>
              <a:pPr/>
              <a:t>6/11/2020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89B60-EF9C-41F4-B0B9-CC8A55CEF249}" type="slidenum">
              <a:rPr lang="en-US" smtClean="0"/>
              <a:pPr/>
              <a:t>‹#›</a:t>
            </a:fld>
            <a:endParaRPr lang="en-US"/>
          </a:p>
        </p:txBody>
      </p:sp>
    </p:spTree>
    <p:extLst>
      <p:ext uri="{BB962C8B-B14F-4D97-AF65-F5344CB8AC3E}">
        <p14:creationId xmlns:p14="http://schemas.microsoft.com/office/powerpoint/2010/main" val="3089578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8E47DA-CA28-4AC0-943B-CC43B278EAF7}" type="datetime1">
              <a:rPr lang="en-US" smtClean="0"/>
              <a:pPr/>
              <a:t>6/11/2020</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masterClrMapping/>
  </p:clrMapOvr>
  <p:transition>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122183-F6E2-43C8-960C-D9DEC5E1FD94}" type="datetime1">
              <a:rPr lang="en-US" smtClean="0"/>
              <a:pPr/>
              <a:t>6/11/2020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masterClrMapping/>
  </p:clrMapOvr>
  <p:transition>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11F7238-560C-4562-A610-5BBF104D97FA}" type="datetime1">
              <a:rPr lang="en-US" smtClean="0"/>
              <a:pPr/>
              <a:t>6/11/2020</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masterClrMapping/>
  </p:clrMapOvr>
  <p:transition>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1324EB-E468-49E9-B7B0-E1ECC63F2B2C}" type="datetime1">
              <a:rPr lang="en-US" smtClean="0"/>
              <a:pPr/>
              <a:t>6/11/2020</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14F6445-95FD-41A7-AF2E-14762EFE7665}" type="slidenum">
              <a:rPr lang="en-CA" smtClean="0"/>
              <a:pPr/>
              <a:t>‹#›</a:t>
            </a:fld>
            <a:endParaRPr lang="en-CA"/>
          </a:p>
        </p:txBody>
      </p:sp>
    </p:spTree>
  </p:cSld>
  <p:clrMapOvr>
    <a:masterClrMapping/>
  </p:clrMapOvr>
  <p:transition>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3E40F8-70BB-48C3-8657-3EA9EC00407B}" type="datetime1">
              <a:rPr lang="en-US" smtClean="0"/>
              <a:pPr/>
              <a:t>6/11/2020</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9648F39E-9C37-485F-AC97-16BB4BDF9F49}" type="slidenum">
              <a:rPr kumimoji="0" lang="en-US" smtClean="0"/>
              <a:pPr/>
              <a:t>‹#›</a:t>
            </a:fld>
            <a:endParaRPr kumimoji="0" lang="en-US"/>
          </a:p>
        </p:txBody>
      </p:sp>
    </p:spTree>
  </p:cSld>
  <p:clrMapOvr>
    <a:masterClrMapping/>
  </p:clrMapOvr>
  <p:transition>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6B19ED-8A66-4626-A996-5312C83BD950}" type="datetime1">
              <a:rPr lang="en-US" smtClean="0"/>
              <a:pPr/>
              <a:t>6/11/2020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14F6445-95FD-41A7-AF2E-14762EFE7665}" type="slidenum">
              <a:rPr lang="en-CA" smtClean="0"/>
              <a:pPr/>
              <a:t>‹#›</a:t>
            </a:fld>
            <a:endParaRPr lang="en-CA"/>
          </a:p>
        </p:txBody>
      </p:sp>
    </p:spTree>
  </p:cSld>
  <p:clrMapOvr>
    <a:masterClrMapping/>
  </p:clrMapOvr>
  <p:transition>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33E429D-3F6F-465A-A9EA-7C17309C795F}" type="datetime1">
              <a:rPr lang="en-US" smtClean="0"/>
              <a:pPr/>
              <a:t>6/11/2020</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14F6445-95FD-41A7-AF2E-14762EFE7665}" type="slidenum">
              <a:rPr lang="en-CA" smtClean="0"/>
              <a:pPr/>
              <a:t>‹#›</a:t>
            </a:fld>
            <a:endParaRPr lang="en-CA"/>
          </a:p>
        </p:txBody>
      </p:sp>
    </p:spTree>
  </p:cSld>
  <p:clrMapOvr>
    <a:masterClrMapping/>
  </p:clrMapOvr>
  <p:transition>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7F04DA-7BA8-4A82-A202-0E4587CA9C47}" type="datetime1">
              <a:rPr lang="en-US" smtClean="0"/>
              <a:pPr/>
              <a:t>6/11/2020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0"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48F39E-9C37-485F-AC97-16BB4BDF9F49}" type="slidenum">
              <a:rPr kumimoji="0" lang="en-US" smtClean="0"/>
              <a:pPr/>
              <a:t>‹#›</a:t>
            </a:fld>
            <a:endParaRPr kumimoji="0" lang="en-US" dirty="0"/>
          </a:p>
        </p:txBody>
      </p:sp>
      <p:sp>
        <p:nvSpPr>
          <p:cNvPr id="7" name="TextBox 6"/>
          <p:cNvSpPr txBox="1"/>
          <p:nvPr userDrawn="1"/>
        </p:nvSpPr>
        <p:spPr>
          <a:xfrm>
            <a:off x="7740352" y="6309320"/>
            <a:ext cx="428628" cy="338554"/>
          </a:xfrm>
          <a:prstGeom prst="rect">
            <a:avLst/>
          </a:prstGeom>
          <a:noFill/>
          <a:ln>
            <a:noFill/>
          </a:ln>
        </p:spPr>
        <p:txBody>
          <a:bodyPr wrap="square" rtlCol="0">
            <a:spAutoFit/>
          </a:bodyPr>
          <a:lstStyle/>
          <a:p>
            <a:pPr algn="ctr"/>
            <a:fld id="{7CE90734-7B79-4475-8D8D-4CB3E9A08504}" type="slidenum">
              <a:rPr lang="en-CA" sz="1600" baseline="0" smtClean="0">
                <a:solidFill>
                  <a:schemeClr val="bg1"/>
                </a:solidFill>
              </a:rPr>
              <a:pPr algn="ctr"/>
              <a:t>‹#›</a:t>
            </a:fld>
            <a:endParaRPr lang="en-CA" sz="1600" baseline="0" dirty="0">
              <a:solidFill>
                <a:schemeClr val="bg1"/>
              </a:solidFill>
            </a:endParaRPr>
          </a:p>
        </p:txBody>
      </p:sp>
      <p:pic>
        <p:nvPicPr>
          <p:cNvPr id="9" name="Picture 8" descr="ADRAlberta_Logo.jpg"/>
          <p:cNvPicPr>
            <a:picLocks noChangeAspect="1"/>
          </p:cNvPicPr>
          <p:nvPr userDrawn="1"/>
        </p:nvPicPr>
        <p:blipFill>
          <a:blip r:embed="rId13" cstate="print"/>
          <a:stretch>
            <a:fillRect/>
          </a:stretch>
        </p:blipFill>
        <p:spPr>
          <a:xfrm>
            <a:off x="7524328" y="6021288"/>
            <a:ext cx="1403648" cy="653468"/>
          </a:xfrm>
          <a:prstGeom prst="rect">
            <a:avLst/>
          </a:prstGeom>
        </p:spPr>
      </p:pic>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ransition>
    <p:push/>
  </p:transition>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DF11771-9D4B-4D39-83CC-E9CFF3C0B036}" type="datetimeFigureOut">
              <a:rPr lang="en-US" smtClean="0"/>
              <a:pPr/>
              <a:t>6/11/2020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CE89B60-EF9C-41F4-B0B9-CC8A55CEF249}" type="slidenum">
              <a:rPr lang="en-US" smtClean="0"/>
              <a:pPr/>
              <a:t>‹#›</a:t>
            </a:fld>
            <a:endParaRPr lang="en-US"/>
          </a:p>
        </p:txBody>
      </p:sp>
    </p:spTree>
    <p:extLst>
      <p:ext uri="{BB962C8B-B14F-4D97-AF65-F5344CB8AC3E}">
        <p14:creationId xmlns:p14="http://schemas.microsoft.com/office/powerpoint/2010/main" val="2210436763"/>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hyperlink" Target="https://adric.us16.list-manage.com/track/click?u=fb2160737d31d4a151434a12b&amp;id=968234cf27&amp;e=d5efabe759" TargetMode="External"/><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hyperlink" Target="https://adric.ca/conference/adric-2020-webinar-serie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adric.ca/rules-codes/adric-med-arb-rules/" TargetMode="External"/><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mailto:education@adric.ca"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hyperlink" Target="https://adric.ca/useful-links/adr-perspectives-newsletter/" TargetMode="External"/><Relationship Id="rId5" Type="http://schemas.openxmlformats.org/officeDocument/2006/relationships/hyperlink" Target="https://adric.ca/useful-links/journal-articles/" TargetMode="Externa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hyperlink" Target="mailto:executivedirector@adric.ca" TargetMode="External"/><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2.jpg"/><Relationship Id="rId4" Type="http://schemas.openxmlformats.org/officeDocument/2006/relationships/image" Target="../media/image41.jpe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64.jpeg"/><Relationship Id="rId4" Type="http://schemas.openxmlformats.org/officeDocument/2006/relationships/image" Target="../media/image63.jpe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70.jpg"/><Relationship Id="rId4" Type="http://schemas.openxmlformats.org/officeDocument/2006/relationships/image" Target="../media/image69.jpg"/></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71.jpg"/></Relationships>
</file>

<file path=ppt/slides/_rels/slide4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75.jpeg"/><Relationship Id="rId5" Type="http://schemas.openxmlformats.org/officeDocument/2006/relationships/image" Target="../media/image74.jpg"/><Relationship Id="rId4" Type="http://schemas.openxmlformats.org/officeDocument/2006/relationships/image" Target="../media/image73.jp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68.jpg"/></Relationships>
</file>

<file path=ppt/slides/_rels/slide5.xml.rels><?xml version="1.0" encoding="UTF-8" standalone="yes"?>
<Relationships xmlns="http://schemas.openxmlformats.org/package/2006/relationships"><Relationship Id="rId3" Type="http://schemas.openxmlformats.org/officeDocument/2006/relationships/hyperlink" Target="mailto:membership@adralberta.com"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5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79.jpg"/></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74.jpg"/><Relationship Id="rId4" Type="http://schemas.openxmlformats.org/officeDocument/2006/relationships/image" Target="../media/image82.jpeg"/></Relationships>
</file>

<file path=ppt/slides/_rels/slide5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Events | ADR Institute of Alber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162" y="342416"/>
            <a:ext cx="6543675" cy="145732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70FEE0C7-1176-4E9F-9E46-E7802A5E1861}"/>
              </a:ext>
            </a:extLst>
          </p:cNvPr>
          <p:cNvSpPr>
            <a:spLocks noGrp="1"/>
          </p:cNvSpPr>
          <p:nvPr>
            <p:ph type="ctrTitle"/>
          </p:nvPr>
        </p:nvSpPr>
        <p:spPr>
          <a:xfrm>
            <a:off x="688538" y="1148208"/>
            <a:ext cx="7702624" cy="1723831"/>
          </a:xfrm>
        </p:spPr>
        <p:txBody>
          <a:bodyPr>
            <a:normAutofit fontScale="90000"/>
          </a:bodyPr>
          <a:lstStyle/>
          <a:p>
            <a:r>
              <a:rPr lang="en-CA" sz="2700" dirty="0"/>
              <a:t/>
            </a:r>
            <a:br>
              <a:rPr lang="en-CA" sz="2700" dirty="0"/>
            </a:br>
            <a:r>
              <a:rPr lang="en-CA" sz="2700" dirty="0"/>
              <a:t/>
            </a:r>
            <a:br>
              <a:rPr lang="en-CA" sz="2700" dirty="0"/>
            </a:br>
            <a:r>
              <a:rPr lang="en-CA" sz="2700" b="1" dirty="0">
                <a:solidFill>
                  <a:srgbClr val="0070C0"/>
                </a:solidFill>
              </a:rPr>
              <a:t>Welcome to the 2020 ADRIA Annual General Meeting</a:t>
            </a:r>
            <a:r>
              <a:rPr lang="en-CA" sz="2700" dirty="0"/>
              <a:t/>
            </a:r>
            <a:br>
              <a:rPr lang="en-CA" sz="2700" dirty="0"/>
            </a:br>
            <a:r>
              <a:rPr lang="en-CA" dirty="0"/>
              <a:t/>
            </a:r>
            <a:br>
              <a:rPr lang="en-CA" dirty="0"/>
            </a:br>
            <a:endParaRPr lang="en-CA" sz="2000" dirty="0"/>
          </a:p>
        </p:txBody>
      </p:sp>
      <p:sp>
        <p:nvSpPr>
          <p:cNvPr id="5" name="TextBox 4">
            <a:extLst>
              <a:ext uri="{FF2B5EF4-FFF2-40B4-BE49-F238E27FC236}">
                <a16:creationId xmlns:a16="http://schemas.microsoft.com/office/drawing/2014/main" id="{D47DD084-A3B7-43FF-B4BA-48AC6CCE7D56}"/>
              </a:ext>
            </a:extLst>
          </p:cNvPr>
          <p:cNvSpPr txBox="1"/>
          <p:nvPr/>
        </p:nvSpPr>
        <p:spPr>
          <a:xfrm>
            <a:off x="719065" y="1809175"/>
            <a:ext cx="7846640" cy="4524315"/>
          </a:xfrm>
          <a:prstGeom prst="rect">
            <a:avLst/>
          </a:prstGeom>
          <a:noFill/>
        </p:spPr>
        <p:txBody>
          <a:bodyPr wrap="square" rtlCol="0">
            <a:spAutoFit/>
          </a:bodyPr>
          <a:lstStyle/>
          <a:p>
            <a:pPr marL="285750" indent="-285750">
              <a:buFont typeface="Arial" panose="020B0604020202020204" pitchFamily="34" charset="0"/>
              <a:buChar char="•"/>
            </a:pPr>
            <a:endParaRPr lang="en-CA" sz="2400" dirty="0"/>
          </a:p>
          <a:p>
            <a:pPr marL="285750" indent="-285750">
              <a:buFont typeface="Arial" panose="020B0604020202020204" pitchFamily="34" charset="0"/>
              <a:buChar char="•"/>
            </a:pPr>
            <a:r>
              <a:rPr lang="en-CA" sz="2400" dirty="0"/>
              <a:t>Please feel free to submit comments or questions via the ‘Chat’ or ‘Q&amp;A’ functions</a:t>
            </a:r>
          </a:p>
          <a:p>
            <a:r>
              <a:rPr lang="en-CA" sz="2400" dirty="0"/>
              <a:t>     in the menu bar. If you</a:t>
            </a:r>
          </a:p>
          <a:p>
            <a:r>
              <a:rPr lang="en-CA" sz="2400" dirty="0"/>
              <a:t>     wish to make or second</a:t>
            </a:r>
          </a:p>
          <a:p>
            <a:r>
              <a:rPr lang="en-CA" sz="2400" dirty="0"/>
              <a:t>     a motion, you can </a:t>
            </a:r>
          </a:p>
          <a:p>
            <a:r>
              <a:rPr lang="en-CA" sz="2400" dirty="0"/>
              <a:t>     ‘Raise Hand’.</a:t>
            </a:r>
          </a:p>
          <a:p>
            <a:pPr marL="285750" indent="-285750">
              <a:buFont typeface="Arial" panose="020B0604020202020204" pitchFamily="34" charset="0"/>
              <a:buChar char="•"/>
            </a:pPr>
            <a:r>
              <a:rPr lang="en-CA" sz="2400" dirty="0"/>
              <a:t>Motions requiring a vote will be spoken and then appear on the screen. Submit your vote by clicking on your preferred </a:t>
            </a:r>
            <a:r>
              <a:rPr lang="en-CA" sz="2400" dirty="0" smtClean="0"/>
              <a:t>choice (in favour, against, or abstain).</a:t>
            </a:r>
            <a:endParaRPr lang="en-CA" sz="2400" dirty="0"/>
          </a:p>
          <a:p>
            <a:pPr marL="285750" indent="-285750">
              <a:buFont typeface="Arial" panose="020B0604020202020204" pitchFamily="34" charset="0"/>
              <a:buChar char="•"/>
            </a:pPr>
            <a:r>
              <a:rPr lang="en-CA" sz="2400" dirty="0"/>
              <a:t>Only </a:t>
            </a:r>
            <a:r>
              <a:rPr lang="en-CA" sz="2400" b="1" u="sng" dirty="0"/>
              <a:t>active Full members </a:t>
            </a:r>
            <a:r>
              <a:rPr lang="en-CA" sz="2400" dirty="0"/>
              <a:t>are eligible to </a:t>
            </a:r>
            <a:r>
              <a:rPr lang="en-CA" sz="2400" dirty="0" smtClean="0"/>
              <a:t>vote at the AGM. </a:t>
            </a:r>
            <a:r>
              <a:rPr lang="en-CA" sz="2400" dirty="0"/>
              <a:t>Please do not vote if you are not a Full member.</a:t>
            </a:r>
          </a:p>
        </p:txBody>
      </p:sp>
      <p:pic>
        <p:nvPicPr>
          <p:cNvPr id="3" name="Picture 2" descr="A screenshot of a cell phone&#10;&#10;Description automatically generated">
            <a:extLst>
              <a:ext uri="{FF2B5EF4-FFF2-40B4-BE49-F238E27FC236}">
                <a16:creationId xmlns:a16="http://schemas.microsoft.com/office/drawing/2014/main" id="{BED3E1DB-EAFB-4460-8B44-DBA818B9B1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4443" y="2616160"/>
            <a:ext cx="3513941" cy="1858895"/>
          </a:xfrm>
          <a:prstGeom prst="rect">
            <a:avLst/>
          </a:prstGeom>
        </p:spPr>
      </p:pic>
    </p:spTree>
  </p:cSld>
  <p:clrMapOvr>
    <a:masterClrMapping/>
  </p:clrMapOvr>
  <p:transition>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55315" y="1628799"/>
            <a:ext cx="8788685" cy="4394225"/>
          </a:xfrm>
          <a:prstGeom prst="rect">
            <a:avLst/>
          </a:prstGeom>
        </p:spPr>
      </p:pic>
      <p:pic>
        <p:nvPicPr>
          <p:cNvPr id="5" name="Picture 2" descr="https://encrypted-tbn2.gstatic.com/images?q=tbn:ANd9GcRCo1F0NEbCLTRHUxuQiymwqxyeGZAcb_n7rCuxEX8M7WiTsmzmYQ"/>
          <p:cNvPicPr>
            <a:picLocks noChangeAspect="1" noChangeArrowheads="1"/>
          </p:cNvPicPr>
          <p:nvPr/>
        </p:nvPicPr>
        <p:blipFill>
          <a:blip r:embed="rId4" cstate="print"/>
          <a:srcRect/>
          <a:stretch>
            <a:fillRect/>
          </a:stretch>
        </p:blipFill>
        <p:spPr bwMode="auto">
          <a:xfrm>
            <a:off x="779399" y="1916832"/>
            <a:ext cx="2154374" cy="2088232"/>
          </a:xfrm>
          <a:prstGeom prst="rect">
            <a:avLst/>
          </a:prstGeom>
          <a:noFill/>
        </p:spPr>
      </p:pic>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a:solidFill>
                  <a:schemeClr val="bg1"/>
                </a:solidFill>
                <a:latin typeface="Arial" pitchFamily="34" charset="0"/>
                <a:cs typeface="Arial" pitchFamily="34" charset="0"/>
              </a:rPr>
              <a:t>Approval of Agenda</a:t>
            </a:r>
          </a:p>
        </p:txBody>
      </p:sp>
      <p:sp>
        <p:nvSpPr>
          <p:cNvPr id="121858" name="AutoShape 2" descr="Image result for agend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a:solidFill>
                  <a:schemeClr val="bg1"/>
                </a:solidFill>
                <a:latin typeface="Arial" pitchFamily="34" charset="0"/>
                <a:cs typeface="Arial" pitchFamily="34" charset="0"/>
              </a:rPr>
              <a:t>Approval of Minutes</a:t>
            </a:r>
          </a:p>
        </p:txBody>
      </p:sp>
      <p:sp>
        <p:nvSpPr>
          <p:cNvPr id="5" name="TextBox 4"/>
          <p:cNvSpPr txBox="1"/>
          <p:nvPr/>
        </p:nvSpPr>
        <p:spPr>
          <a:xfrm>
            <a:off x="1619672" y="5373216"/>
            <a:ext cx="3600400" cy="646331"/>
          </a:xfrm>
          <a:prstGeom prst="rect">
            <a:avLst/>
          </a:prstGeom>
          <a:noFill/>
        </p:spPr>
        <p:txBody>
          <a:bodyPr wrap="square" rtlCol="0">
            <a:spAutoFit/>
          </a:bodyPr>
          <a:lstStyle/>
          <a:p>
            <a:pPr algn="ctr"/>
            <a:r>
              <a:rPr lang="en-US" sz="3600" b="1" dirty="0"/>
              <a:t>June 2019</a:t>
            </a:r>
          </a:p>
        </p:txBody>
      </p:sp>
      <p:pic>
        <p:nvPicPr>
          <p:cNvPr id="6" name="Picture 2" descr="https://encrypted-tbn2.gstatic.com/images?q=tbn:ANd9GcRCo1F0NEbCLTRHUxuQiymwqxyeGZAcb_n7rCuxEX8M7WiTsmzmYQ"/>
          <p:cNvPicPr>
            <a:picLocks noChangeAspect="1" noChangeArrowheads="1"/>
          </p:cNvPicPr>
          <p:nvPr/>
        </p:nvPicPr>
        <p:blipFill>
          <a:blip r:embed="rId3" cstate="print"/>
          <a:srcRect/>
          <a:stretch>
            <a:fillRect/>
          </a:stretch>
        </p:blipFill>
        <p:spPr bwMode="auto">
          <a:xfrm>
            <a:off x="5868144" y="2852936"/>
            <a:ext cx="2171700" cy="2105026"/>
          </a:xfrm>
          <a:prstGeom prst="rect">
            <a:avLst/>
          </a:prstGeom>
          <a:noFill/>
        </p:spPr>
      </p:pic>
      <p:pic>
        <p:nvPicPr>
          <p:cNvPr id="4" name="Picture 3"/>
          <p:cNvPicPr>
            <a:picLocks noChangeAspect="1"/>
          </p:cNvPicPr>
          <p:nvPr/>
        </p:nvPicPr>
        <p:blipFill>
          <a:blip r:embed="rId4"/>
          <a:stretch>
            <a:fillRect/>
          </a:stretch>
        </p:blipFill>
        <p:spPr>
          <a:xfrm>
            <a:off x="1752997" y="2129037"/>
            <a:ext cx="3333750" cy="2828925"/>
          </a:xfrm>
          <a:prstGeom prst="rect">
            <a:avLst/>
          </a:prstGeom>
        </p:spPr>
      </p:pic>
    </p:spTree>
  </p:cSld>
  <p:clrMapOvr>
    <a:masterClrMapping/>
  </p:clrMapOvr>
  <p:transition>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smtClean="0">
                <a:solidFill>
                  <a:schemeClr val="bg1"/>
                </a:solidFill>
                <a:latin typeface="Arial" pitchFamily="34" charset="0"/>
                <a:cs typeface="Arial" pitchFamily="34" charset="0"/>
              </a:rPr>
              <a:t>President ADR Canada</a:t>
            </a:r>
            <a:endParaRPr lang="en-CA" b="1" dirty="0">
              <a:solidFill>
                <a:schemeClr val="bg1"/>
              </a:solidFill>
              <a:latin typeface="Arial" pitchFamily="34" charset="0"/>
              <a:cs typeface="Arial" pitchFamily="34" charset="0"/>
            </a:endParaRPr>
          </a:p>
        </p:txBody>
      </p:sp>
      <p:sp>
        <p:nvSpPr>
          <p:cNvPr id="5" name="TextBox 4"/>
          <p:cNvSpPr txBox="1"/>
          <p:nvPr/>
        </p:nvSpPr>
        <p:spPr>
          <a:xfrm>
            <a:off x="2843808" y="5445224"/>
            <a:ext cx="36004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Calibri"/>
              <a:ea typeface="+mn-ea"/>
              <a:cs typeface="+mn-cs"/>
            </a:endParaRPr>
          </a:p>
        </p:txBody>
      </p:sp>
      <p:sp>
        <p:nvSpPr>
          <p:cNvPr id="71682" name="AutoShape 2" descr="Image result for adjournmen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642094" y="1973984"/>
            <a:ext cx="4403427" cy="3704257"/>
          </a:xfrm>
          <a:prstGeom prst="rect">
            <a:avLst/>
          </a:prstGeom>
        </p:spPr>
      </p:pic>
      <p:sp>
        <p:nvSpPr>
          <p:cNvPr id="7" name="TextBox 6"/>
          <p:cNvSpPr txBox="1"/>
          <p:nvPr/>
        </p:nvSpPr>
        <p:spPr>
          <a:xfrm>
            <a:off x="5292080" y="1955278"/>
            <a:ext cx="3851920" cy="2308324"/>
          </a:xfrm>
          <a:prstGeom prst="rect">
            <a:avLst/>
          </a:prstGeom>
          <a:noFill/>
        </p:spPr>
        <p:txBody>
          <a:bodyPr wrap="square" rtlCol="0">
            <a:spAutoFit/>
          </a:bodyPr>
          <a:lstStyle/>
          <a:p>
            <a:r>
              <a:rPr lang="en-CA" sz="3600" dirty="0" smtClean="0"/>
              <a:t>Andrew D. Butt</a:t>
            </a:r>
          </a:p>
          <a:p>
            <a:r>
              <a:rPr lang="en-CA" sz="3600" dirty="0" smtClean="0"/>
              <a:t>M.S.T., B.Ed., B.Sc.,</a:t>
            </a:r>
          </a:p>
          <a:p>
            <a:r>
              <a:rPr lang="en-CA" sz="3600" dirty="0" smtClean="0"/>
              <a:t>C.Med, C.Arb</a:t>
            </a:r>
          </a:p>
          <a:p>
            <a:endParaRPr lang="en-CA" sz="3600" dirty="0"/>
          </a:p>
        </p:txBody>
      </p:sp>
      <p:pic>
        <p:nvPicPr>
          <p:cNvPr id="4" name="Picture 3"/>
          <p:cNvPicPr>
            <a:picLocks noChangeAspect="1"/>
          </p:cNvPicPr>
          <p:nvPr/>
        </p:nvPicPr>
        <p:blipFill>
          <a:blip r:embed="rId4"/>
          <a:stretch>
            <a:fillRect/>
          </a:stretch>
        </p:blipFill>
        <p:spPr>
          <a:xfrm>
            <a:off x="5508104" y="3941472"/>
            <a:ext cx="2910830" cy="1297218"/>
          </a:xfrm>
          <a:prstGeom prst="rect">
            <a:avLst/>
          </a:prstGeom>
        </p:spPr>
      </p:pic>
    </p:spTree>
    <p:extLst>
      <p:ext uri="{BB962C8B-B14F-4D97-AF65-F5344CB8AC3E}">
        <p14:creationId xmlns:p14="http://schemas.microsoft.com/office/powerpoint/2010/main" val="3292017506"/>
      </p:ext>
    </p:extLst>
  </p:cSld>
  <p:clrMapOvr>
    <a:masterClrMapping/>
  </p:clrMapOvr>
  <p:transition>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91130" y="4048774"/>
            <a:ext cx="7299533" cy="392415"/>
          </a:xfrm>
          <a:prstGeom prst="rect">
            <a:avLst/>
          </a:prstGeom>
        </p:spPr>
        <p:txBody>
          <a:bodyPr wrap="square">
            <a:spAutoFit/>
          </a:bodyPr>
          <a:lstStyle/>
          <a:p>
            <a:pPr defTabSz="685800"/>
            <a:r>
              <a:rPr lang="fr-CA" sz="1950" b="1" i="1" dirty="0">
                <a:solidFill>
                  <a:srgbClr val="4CBA4C"/>
                </a:solidFill>
                <a:latin typeface="Calibri"/>
              </a:rPr>
              <a:t>LEADING DISPUTE RESOLUTION IN CANADA</a:t>
            </a:r>
            <a:endParaRPr lang="en-US" sz="1950" dirty="0">
              <a:solidFill>
                <a:prstClr val="black"/>
              </a:solidFill>
              <a:latin typeface="Calibri"/>
            </a:endParaRPr>
          </a:p>
        </p:txBody>
      </p:sp>
      <p:sp>
        <p:nvSpPr>
          <p:cNvPr id="6" name="Rectangle 5"/>
          <p:cNvSpPr/>
          <p:nvPr/>
        </p:nvSpPr>
        <p:spPr>
          <a:xfrm>
            <a:off x="891130" y="4418106"/>
            <a:ext cx="7299533" cy="392415"/>
          </a:xfrm>
          <a:prstGeom prst="rect">
            <a:avLst/>
          </a:prstGeom>
        </p:spPr>
        <p:txBody>
          <a:bodyPr wrap="square">
            <a:spAutoFit/>
          </a:bodyPr>
          <a:lstStyle/>
          <a:p>
            <a:pPr defTabSz="685800"/>
            <a:r>
              <a:rPr lang="fr-CA" sz="1950" b="1" i="1" dirty="0">
                <a:solidFill>
                  <a:srgbClr val="4CBA4C"/>
                </a:solidFill>
                <a:latin typeface="Calibri"/>
              </a:rPr>
              <a:t>À L’AVANT-PLAN DE LA RÉSOLUTION DES DIFFÉRENDS AU CANADA</a:t>
            </a:r>
            <a:endParaRPr lang="en-US" sz="1950" dirty="0">
              <a:solidFill>
                <a:prstClr val="black"/>
              </a:solidFill>
              <a:latin typeface="Calibri"/>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1438"/>
          <a:stretch/>
        </p:blipFill>
        <p:spPr>
          <a:xfrm>
            <a:off x="800100" y="1532557"/>
            <a:ext cx="7543800" cy="2441400"/>
          </a:xfrm>
          <a:prstGeom prst="rect">
            <a:avLst/>
          </a:prstGeom>
        </p:spPr>
      </p:pic>
      <p:sp>
        <p:nvSpPr>
          <p:cNvPr id="7" name="Rectangle 6"/>
          <p:cNvSpPr/>
          <p:nvPr/>
        </p:nvSpPr>
        <p:spPr>
          <a:xfrm rot="16200000">
            <a:off x="-2528889" y="3386138"/>
            <a:ext cx="5143502" cy="85726"/>
          </a:xfrm>
          <a:prstGeom prst="rect">
            <a:avLst/>
          </a:prstGeom>
          <a:solidFill>
            <a:srgbClr val="2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8" name="Rectangle 7"/>
          <p:cNvSpPr/>
          <p:nvPr/>
        </p:nvSpPr>
        <p:spPr>
          <a:xfrm rot="16200000">
            <a:off x="-2443163" y="3386137"/>
            <a:ext cx="5143502" cy="85727"/>
          </a:xfrm>
          <a:prstGeom prst="rect">
            <a:avLst/>
          </a:prstGeom>
          <a:solidFill>
            <a:srgbClr val="2E2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9" name="Rectangle 8"/>
          <p:cNvSpPr/>
          <p:nvPr/>
        </p:nvSpPr>
        <p:spPr>
          <a:xfrm rot="16200000">
            <a:off x="-2357437" y="3386137"/>
            <a:ext cx="5143501" cy="85726"/>
          </a:xfrm>
          <a:prstGeom prst="rect">
            <a:avLst/>
          </a:prstGeom>
          <a:solidFill>
            <a:srgbClr val="2EB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Tree>
    <p:extLst>
      <p:ext uri="{BB962C8B-B14F-4D97-AF65-F5344CB8AC3E}">
        <p14:creationId xmlns:p14="http://schemas.microsoft.com/office/powerpoint/2010/main" val="2971825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iscilla-du-preez-w59nZxIkw8M-unsplash.jpg"/>
          <p:cNvPicPr>
            <a:picLocks noChangeAspect="1"/>
          </p:cNvPicPr>
          <p:nvPr/>
        </p:nvPicPr>
        <p:blipFill>
          <a:blip r:embed="rId2" cstate="print">
            <a:lum bright="40000"/>
          </a:blip>
          <a:stretch>
            <a:fillRect/>
          </a:stretch>
        </p:blipFill>
        <p:spPr>
          <a:xfrm>
            <a:off x="3535771" y="-84237"/>
            <a:ext cx="6072901" cy="4048121"/>
          </a:xfrm>
          <a:prstGeom prst="rect">
            <a:avLst/>
          </a:prstGeom>
        </p:spPr>
      </p:pic>
      <p:sp>
        <p:nvSpPr>
          <p:cNvPr id="2" name="Title 1"/>
          <p:cNvSpPr>
            <a:spLocks noGrp="1"/>
          </p:cNvSpPr>
          <p:nvPr>
            <p:ph type="title"/>
          </p:nvPr>
        </p:nvSpPr>
        <p:spPr>
          <a:xfrm>
            <a:off x="989687" y="3653836"/>
            <a:ext cx="8053017" cy="1903403"/>
          </a:xfrm>
        </p:spPr>
        <p:txBody>
          <a:bodyPr/>
          <a:lstStyle/>
          <a:p>
            <a:r>
              <a:rPr lang="en-CA" b="1" dirty="0">
                <a:solidFill>
                  <a:srgbClr val="2067B1"/>
                </a:solidFill>
              </a:rPr>
              <a:t>Cross-Country Connectivity Sessions Online </a:t>
            </a:r>
            <a:br>
              <a:rPr lang="en-CA" b="1" dirty="0">
                <a:solidFill>
                  <a:srgbClr val="2067B1"/>
                </a:solidFill>
              </a:rPr>
            </a:br>
            <a:r>
              <a:rPr lang="en-CA" sz="2700" dirty="0"/>
              <a:t>Connect with fellow practitioners to learn, share and </a:t>
            </a:r>
            <a:br>
              <a:rPr lang="en-CA" sz="2700" dirty="0"/>
            </a:br>
            <a:r>
              <a:rPr lang="en-CA" sz="2700" dirty="0"/>
              <a:t>uplift each other.	  </a:t>
            </a:r>
            <a:r>
              <a:rPr lang="en-CA" sz="2700" b="1" dirty="0">
                <a:solidFill>
                  <a:srgbClr val="2067B1"/>
                </a:solidFill>
              </a:rPr>
              <a:t>https://adric.ca/event-calendar/</a:t>
            </a:r>
            <a:endParaRPr lang="en-CA" sz="2700" dirty="0">
              <a:solidFill>
                <a:srgbClr val="2067B1"/>
              </a:solidFill>
            </a:endParaRPr>
          </a:p>
        </p:txBody>
      </p:sp>
      <p:sp>
        <p:nvSpPr>
          <p:cNvPr id="3" name="Content Placeholder 2"/>
          <p:cNvSpPr>
            <a:spLocks noGrp="1"/>
          </p:cNvSpPr>
          <p:nvPr>
            <p:ph idx="1"/>
          </p:nvPr>
        </p:nvSpPr>
        <p:spPr>
          <a:xfrm>
            <a:off x="628650" y="1321294"/>
            <a:ext cx="2833203" cy="2792479"/>
          </a:xfrm>
        </p:spPr>
        <p:txBody>
          <a:bodyPr>
            <a:normAutofit/>
          </a:bodyPr>
          <a:lstStyle/>
          <a:p>
            <a:pPr marL="0" indent="0">
              <a:buNone/>
            </a:pPr>
            <a:r>
              <a:rPr lang="en-CA" dirty="0"/>
              <a:t>ADRIC recently sent out a </a:t>
            </a:r>
            <a:r>
              <a:rPr lang="en-CA" b="1" dirty="0"/>
              <a:t>Member Survey</a:t>
            </a:r>
            <a:r>
              <a:rPr lang="en-CA" dirty="0"/>
              <a:t> </a:t>
            </a:r>
          </a:p>
          <a:p>
            <a:pPr marL="0" indent="0">
              <a:buNone/>
            </a:pPr>
            <a:endParaRPr lang="en-CA" dirty="0"/>
          </a:p>
          <a:p>
            <a:pPr marL="0" indent="0">
              <a:buNone/>
            </a:pPr>
            <a:endParaRPr lang="en-CA" dirty="0"/>
          </a:p>
          <a:p>
            <a:pPr marL="0" indent="0">
              <a:buNone/>
            </a:pPr>
            <a:endParaRPr lang="en-CA" dirty="0"/>
          </a:p>
          <a:p>
            <a:pPr marL="0" indent="0">
              <a:buNone/>
            </a:pPr>
            <a:endParaRPr lang="en-CA" dirty="0"/>
          </a:p>
          <a:p>
            <a:pPr marL="0" indent="0">
              <a:buNone/>
            </a:pPr>
            <a:r>
              <a:rPr lang="en-CA" dirty="0"/>
              <a:t>The result is:</a:t>
            </a:r>
          </a:p>
        </p:txBody>
      </p:sp>
      <p:sp>
        <p:nvSpPr>
          <p:cNvPr id="6" name="Rectangle 5"/>
          <p:cNvSpPr/>
          <p:nvPr/>
        </p:nvSpPr>
        <p:spPr>
          <a:xfrm rot="16200000">
            <a:off x="-2528889" y="3386138"/>
            <a:ext cx="5143502" cy="85726"/>
          </a:xfrm>
          <a:prstGeom prst="rect">
            <a:avLst/>
          </a:prstGeom>
          <a:solidFill>
            <a:srgbClr val="2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7" name="Rectangle 6"/>
          <p:cNvSpPr/>
          <p:nvPr/>
        </p:nvSpPr>
        <p:spPr>
          <a:xfrm rot="16200000">
            <a:off x="-2443163" y="3386137"/>
            <a:ext cx="5143502" cy="85727"/>
          </a:xfrm>
          <a:prstGeom prst="rect">
            <a:avLst/>
          </a:prstGeom>
          <a:solidFill>
            <a:srgbClr val="2E2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8" name="Rectangle 7"/>
          <p:cNvSpPr/>
          <p:nvPr/>
        </p:nvSpPr>
        <p:spPr>
          <a:xfrm rot="16200000">
            <a:off x="-2357437" y="3386137"/>
            <a:ext cx="5143501" cy="85726"/>
          </a:xfrm>
          <a:prstGeom prst="rect">
            <a:avLst/>
          </a:prstGeom>
          <a:solidFill>
            <a:srgbClr val="2EB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dc-k0KRNtqcjfw-unsplash.jpg"/>
          <p:cNvPicPr>
            <a:picLocks noChangeAspect="1"/>
          </p:cNvPicPr>
          <p:nvPr/>
        </p:nvPicPr>
        <p:blipFill>
          <a:blip r:embed="rId2" cstate="print">
            <a:lum bright="40000"/>
          </a:blip>
          <a:srcRect l="22447" r="20181"/>
          <a:stretch>
            <a:fillRect/>
          </a:stretch>
        </p:blipFill>
        <p:spPr>
          <a:xfrm>
            <a:off x="6418595" y="-5133"/>
            <a:ext cx="3568625" cy="3498812"/>
          </a:xfrm>
          <a:prstGeom prst="rect">
            <a:avLst/>
          </a:prstGeom>
        </p:spPr>
      </p:pic>
      <p:sp>
        <p:nvSpPr>
          <p:cNvPr id="2" name="Title 1"/>
          <p:cNvSpPr>
            <a:spLocks noGrp="1"/>
          </p:cNvSpPr>
          <p:nvPr>
            <p:ph type="title"/>
          </p:nvPr>
        </p:nvSpPr>
        <p:spPr/>
        <p:txBody>
          <a:bodyPr/>
          <a:lstStyle/>
          <a:p>
            <a:r>
              <a:rPr lang="en-CA" b="1" dirty="0">
                <a:solidFill>
                  <a:srgbClr val="2067B1"/>
                </a:solidFill>
              </a:rPr>
              <a:t>More Member Services to help you </a:t>
            </a:r>
            <a:br>
              <a:rPr lang="en-CA" b="1" dirty="0">
                <a:solidFill>
                  <a:srgbClr val="2067B1"/>
                </a:solidFill>
              </a:rPr>
            </a:br>
            <a:r>
              <a:rPr lang="en-CA" b="1" dirty="0">
                <a:solidFill>
                  <a:srgbClr val="2067B1"/>
                </a:solidFill>
              </a:rPr>
              <a:t>through unprecedented times</a:t>
            </a:r>
            <a:endParaRPr lang="en-CA" dirty="0">
              <a:solidFill>
                <a:srgbClr val="2067B1"/>
              </a:solidFill>
            </a:endParaRPr>
          </a:p>
        </p:txBody>
      </p:sp>
      <p:sp>
        <p:nvSpPr>
          <p:cNvPr id="3" name="Content Placeholder 2"/>
          <p:cNvSpPr>
            <a:spLocks noGrp="1"/>
          </p:cNvSpPr>
          <p:nvPr>
            <p:ph idx="1"/>
          </p:nvPr>
        </p:nvSpPr>
        <p:spPr>
          <a:xfrm>
            <a:off x="628650" y="2226469"/>
            <a:ext cx="7209065" cy="3263504"/>
          </a:xfrm>
        </p:spPr>
        <p:txBody>
          <a:bodyPr>
            <a:normAutofit lnSpcReduction="10000"/>
          </a:bodyPr>
          <a:lstStyle/>
          <a:p>
            <a:pPr lvl="0"/>
            <a:r>
              <a:rPr lang="en-CA" b="1" dirty="0"/>
              <a:t>Free recorded webinars </a:t>
            </a:r>
            <a:r>
              <a:rPr lang="en-CA" dirty="0"/>
              <a:t>on tips for using videoconferencing – look under Events on the ADRIC website</a:t>
            </a:r>
          </a:p>
          <a:p>
            <a:pPr lvl="0"/>
            <a:endParaRPr lang="en-CA" dirty="0"/>
          </a:p>
          <a:p>
            <a:pPr lvl="0"/>
            <a:r>
              <a:rPr lang="en-CA" b="1" dirty="0"/>
              <a:t>Supporting Members offering Online Video Dispute Resolution Services </a:t>
            </a:r>
            <a:r>
              <a:rPr lang="en-CA" dirty="0"/>
              <a:t>– We reached out to members via survey to develop a list for counsel or the public. </a:t>
            </a:r>
          </a:p>
          <a:p>
            <a:pPr lvl="0"/>
            <a:endParaRPr lang="en-CA" dirty="0"/>
          </a:p>
          <a:p>
            <a:r>
              <a:rPr lang="en-CA" b="1" dirty="0"/>
              <a:t>Practical Resources for Your Practice During the </a:t>
            </a:r>
            <a:r>
              <a:rPr lang="en-CA" b="1" dirty="0" err="1"/>
              <a:t>COVID</a:t>
            </a:r>
            <a:r>
              <a:rPr lang="en-CA" b="1" dirty="0"/>
              <a:t>-19 Pandemic</a:t>
            </a:r>
            <a:r>
              <a:rPr lang="en-CA" dirty="0"/>
              <a:t> – other courses, webinars, documents and links to information</a:t>
            </a:r>
            <a:r>
              <a:rPr lang="en-CA" b="1" dirty="0"/>
              <a:t> in your </a:t>
            </a:r>
            <a:r>
              <a:rPr lang="en-CA" b="1" dirty="0">
                <a:hlinkClick r:id="rId3"/>
              </a:rPr>
              <a:t>ADRIC Member Portal</a:t>
            </a:r>
            <a:endParaRPr lang="en-CA" dirty="0"/>
          </a:p>
          <a:p>
            <a:pPr lvl="0"/>
            <a:endParaRPr lang="en-CA" dirty="0"/>
          </a:p>
        </p:txBody>
      </p:sp>
      <p:sp>
        <p:nvSpPr>
          <p:cNvPr id="4" name="Rectangle 3"/>
          <p:cNvSpPr/>
          <p:nvPr/>
        </p:nvSpPr>
        <p:spPr>
          <a:xfrm rot="16200000">
            <a:off x="-2528889" y="3386138"/>
            <a:ext cx="5143502" cy="85726"/>
          </a:xfrm>
          <a:prstGeom prst="rect">
            <a:avLst/>
          </a:prstGeom>
          <a:solidFill>
            <a:srgbClr val="2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5" name="Rectangle 4"/>
          <p:cNvSpPr/>
          <p:nvPr/>
        </p:nvSpPr>
        <p:spPr>
          <a:xfrm rot="16200000">
            <a:off x="-2443163" y="3386137"/>
            <a:ext cx="5143502" cy="85727"/>
          </a:xfrm>
          <a:prstGeom prst="rect">
            <a:avLst/>
          </a:prstGeom>
          <a:solidFill>
            <a:srgbClr val="2E2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6" name="Rectangle 5"/>
          <p:cNvSpPr/>
          <p:nvPr/>
        </p:nvSpPr>
        <p:spPr>
          <a:xfrm rot="16200000">
            <a:off x="-2357437" y="3386137"/>
            <a:ext cx="5143501" cy="85726"/>
          </a:xfrm>
          <a:prstGeom prst="rect">
            <a:avLst/>
          </a:prstGeom>
          <a:solidFill>
            <a:srgbClr val="2EB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2" cstate="print"/>
          <a:srcRect b="4149"/>
          <a:stretch>
            <a:fillRect/>
          </a:stretch>
        </p:blipFill>
        <p:spPr bwMode="auto">
          <a:xfrm>
            <a:off x="4773297" y="1990669"/>
            <a:ext cx="3969067" cy="2751413"/>
          </a:xfrm>
          <a:prstGeom prst="rect">
            <a:avLst/>
          </a:prstGeom>
          <a:noFill/>
          <a:ln w="9525">
            <a:solidFill>
              <a:schemeClr val="tx1">
                <a:lumMod val="50000"/>
                <a:lumOff val="50000"/>
              </a:schemeClr>
            </a:solidFill>
            <a:miter lim="800000"/>
            <a:headEnd/>
            <a:tailEnd/>
          </a:ln>
        </p:spPr>
      </p:pic>
      <p:sp>
        <p:nvSpPr>
          <p:cNvPr id="2" name="Title 1"/>
          <p:cNvSpPr>
            <a:spLocks noGrp="1"/>
          </p:cNvSpPr>
          <p:nvPr>
            <p:ph type="title"/>
          </p:nvPr>
        </p:nvSpPr>
        <p:spPr/>
        <p:txBody>
          <a:bodyPr>
            <a:normAutofit/>
          </a:bodyPr>
          <a:lstStyle/>
          <a:p>
            <a:r>
              <a:rPr lang="en-CA" b="1" dirty="0">
                <a:solidFill>
                  <a:srgbClr val="2067B1"/>
                </a:solidFill>
              </a:rPr>
              <a:t>Your ADRIC Member Portal also gives you access to:</a:t>
            </a:r>
            <a:endParaRPr lang="en-CA" dirty="0"/>
          </a:p>
        </p:txBody>
      </p:sp>
      <p:sp>
        <p:nvSpPr>
          <p:cNvPr id="3" name="Content Placeholder 2"/>
          <p:cNvSpPr>
            <a:spLocks noGrp="1"/>
          </p:cNvSpPr>
          <p:nvPr>
            <p:ph idx="1"/>
          </p:nvPr>
        </p:nvSpPr>
        <p:spPr>
          <a:xfrm>
            <a:off x="731314" y="2187643"/>
            <a:ext cx="3978941" cy="3263504"/>
          </a:xfrm>
        </p:spPr>
        <p:txBody>
          <a:bodyPr>
            <a:normAutofit/>
          </a:bodyPr>
          <a:lstStyle/>
          <a:p>
            <a:pPr marL="0" indent="0"/>
            <a:r>
              <a:rPr lang="en-CA" b="1" dirty="0"/>
              <a:t>ADR in the Media - News and Articles</a:t>
            </a:r>
            <a:r>
              <a:rPr lang="en-CA" dirty="0"/>
              <a:t> </a:t>
            </a:r>
          </a:p>
          <a:p>
            <a:pPr marL="0" indent="0"/>
            <a:endParaRPr lang="en-CA" dirty="0"/>
          </a:p>
          <a:p>
            <a:pPr marL="0" indent="0"/>
            <a:r>
              <a:rPr lang="en-CA" b="1" dirty="0"/>
              <a:t>Work Opportunities &amp; Requests for Proposals across Canada </a:t>
            </a:r>
          </a:p>
          <a:p>
            <a:pPr marL="0" indent="0">
              <a:buNone/>
            </a:pPr>
            <a:endParaRPr lang="en-CA" b="1" dirty="0"/>
          </a:p>
          <a:p>
            <a:pPr marL="0" indent="0"/>
            <a:r>
              <a:rPr lang="en-CA" b="1" dirty="0" err="1"/>
              <a:t>ODR</a:t>
            </a:r>
            <a:r>
              <a:rPr lang="en-CA" b="1" dirty="0"/>
              <a:t> Task Force Resources</a:t>
            </a:r>
          </a:p>
          <a:p>
            <a:pPr marL="0" indent="0">
              <a:buNone/>
            </a:pPr>
            <a:endParaRPr lang="en-CA" b="1" dirty="0"/>
          </a:p>
        </p:txBody>
      </p:sp>
      <p:sp>
        <p:nvSpPr>
          <p:cNvPr id="4" name="Rectangle 3"/>
          <p:cNvSpPr/>
          <p:nvPr/>
        </p:nvSpPr>
        <p:spPr>
          <a:xfrm rot="16200000">
            <a:off x="-2528889" y="3386138"/>
            <a:ext cx="5143502" cy="85726"/>
          </a:xfrm>
          <a:prstGeom prst="rect">
            <a:avLst/>
          </a:prstGeom>
          <a:solidFill>
            <a:srgbClr val="2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5" name="Rectangle 4"/>
          <p:cNvSpPr/>
          <p:nvPr/>
        </p:nvSpPr>
        <p:spPr>
          <a:xfrm rot="16200000">
            <a:off x="-2443163" y="3386137"/>
            <a:ext cx="5143502" cy="85727"/>
          </a:xfrm>
          <a:prstGeom prst="rect">
            <a:avLst/>
          </a:prstGeom>
          <a:solidFill>
            <a:srgbClr val="2E2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6" name="Rectangle 5"/>
          <p:cNvSpPr/>
          <p:nvPr/>
        </p:nvSpPr>
        <p:spPr>
          <a:xfrm rot="16200000">
            <a:off x="-2357437" y="3386137"/>
            <a:ext cx="5143501" cy="85726"/>
          </a:xfrm>
          <a:prstGeom prst="rect">
            <a:avLst/>
          </a:prstGeom>
          <a:solidFill>
            <a:srgbClr val="2EB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8" name="Rectangle 7"/>
          <p:cNvSpPr/>
          <p:nvPr/>
        </p:nvSpPr>
        <p:spPr>
          <a:xfrm>
            <a:off x="4722575" y="4752445"/>
            <a:ext cx="4102481" cy="507831"/>
          </a:xfrm>
          <a:prstGeom prst="rect">
            <a:avLst/>
          </a:prstGeom>
        </p:spPr>
        <p:txBody>
          <a:bodyPr wrap="square">
            <a:spAutoFit/>
          </a:bodyPr>
          <a:lstStyle/>
          <a:p>
            <a:pPr defTabSz="685800"/>
            <a:r>
              <a:rPr lang="en-CA" sz="2700" b="1" dirty="0">
                <a:solidFill>
                  <a:srgbClr val="2067B1"/>
                </a:solidFill>
                <a:latin typeface="Calibri"/>
              </a:rPr>
              <a:t>https://mbr.adric.ca/</a:t>
            </a:r>
            <a:endParaRPr lang="en-CA" sz="2700" dirty="0">
              <a:solidFill>
                <a:prstClr val="black"/>
              </a:solidFill>
              <a:latin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solidFill>
                  <a:srgbClr val="2067B1"/>
                </a:solidFill>
              </a:rPr>
              <a:t>Construction Adjudication</a:t>
            </a:r>
          </a:p>
        </p:txBody>
      </p:sp>
      <p:pic>
        <p:nvPicPr>
          <p:cNvPr id="4" name="Content Placeholder 3" descr="kin-li-vWqpKioWYmk-unsplash.jpg"/>
          <p:cNvPicPr>
            <a:picLocks noGrp="1" noChangeAspect="1"/>
          </p:cNvPicPr>
          <p:nvPr>
            <p:ph idx="1"/>
          </p:nvPr>
        </p:nvPicPr>
        <p:blipFill>
          <a:blip r:embed="rId2" cstate="print"/>
          <a:stretch>
            <a:fillRect/>
          </a:stretch>
        </p:blipFill>
        <p:spPr>
          <a:xfrm>
            <a:off x="1581036" y="1864070"/>
            <a:ext cx="5860099" cy="3907074"/>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12235" y="1492017"/>
            <a:ext cx="7751441" cy="600164"/>
          </a:xfrm>
          <a:prstGeom prst="rect">
            <a:avLst/>
          </a:prstGeom>
          <a:noFill/>
        </p:spPr>
        <p:txBody>
          <a:bodyPr wrap="square" rtlCol="0">
            <a:spAutoFit/>
          </a:bodyPr>
          <a:lstStyle/>
          <a:p>
            <a:pPr defTabSz="685800"/>
            <a:r>
              <a:rPr lang="en-US" sz="3300" b="1" dirty="0">
                <a:solidFill>
                  <a:srgbClr val="216AB6"/>
                </a:solidFill>
                <a:latin typeface="Calibri Light"/>
              </a:rPr>
              <a:t>The ADRIC Conference is now planned to be:</a:t>
            </a:r>
          </a:p>
        </p:txBody>
      </p:sp>
      <p:pic>
        <p:nvPicPr>
          <p:cNvPr id="6" name="Picture 5" descr="N:\Marketing\Logos and Font 2015\ADRIC Logos\Original\Logo Original\ADRCanada_Logo_Large.png"/>
          <p:cNvPicPr>
            <a:picLocks noChangeAspect="1" noChangeArrowheads="1"/>
          </p:cNvPicPr>
          <p:nvPr/>
        </p:nvPicPr>
        <p:blipFill>
          <a:blip r:embed="rId2" cstate="print"/>
          <a:srcRect/>
          <a:stretch>
            <a:fillRect/>
          </a:stretch>
        </p:blipFill>
        <p:spPr bwMode="auto">
          <a:xfrm>
            <a:off x="7342686" y="1000389"/>
            <a:ext cx="1642316" cy="511920"/>
          </a:xfrm>
          <a:prstGeom prst="rect">
            <a:avLst/>
          </a:prstGeom>
          <a:noFill/>
        </p:spPr>
      </p:pic>
      <p:sp>
        <p:nvSpPr>
          <p:cNvPr id="7" name="Rectangle 6"/>
          <p:cNvSpPr/>
          <p:nvPr/>
        </p:nvSpPr>
        <p:spPr>
          <a:xfrm rot="16200000">
            <a:off x="-2528889" y="3386138"/>
            <a:ext cx="5143502" cy="85726"/>
          </a:xfrm>
          <a:prstGeom prst="rect">
            <a:avLst/>
          </a:prstGeom>
          <a:solidFill>
            <a:srgbClr val="2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8" name="Rectangle 7"/>
          <p:cNvSpPr/>
          <p:nvPr/>
        </p:nvSpPr>
        <p:spPr>
          <a:xfrm rot="16200000">
            <a:off x="-2443163" y="3386137"/>
            <a:ext cx="5143502" cy="85727"/>
          </a:xfrm>
          <a:prstGeom prst="rect">
            <a:avLst/>
          </a:prstGeom>
          <a:solidFill>
            <a:srgbClr val="2E2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9" name="Rectangle 8"/>
          <p:cNvSpPr/>
          <p:nvPr/>
        </p:nvSpPr>
        <p:spPr>
          <a:xfrm rot="16200000">
            <a:off x="-2357437" y="3386137"/>
            <a:ext cx="5143501" cy="85726"/>
          </a:xfrm>
          <a:prstGeom prst="rect">
            <a:avLst/>
          </a:prstGeom>
          <a:solidFill>
            <a:srgbClr val="2EB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12" name="Picture 11" descr="EN Web banner.jpg"/>
          <p:cNvPicPr>
            <a:picLocks noChangeAspect="1"/>
          </p:cNvPicPr>
          <p:nvPr/>
        </p:nvPicPr>
        <p:blipFill>
          <a:blip r:embed="rId3" cstate="print"/>
          <a:stretch>
            <a:fillRect/>
          </a:stretch>
        </p:blipFill>
        <p:spPr>
          <a:xfrm>
            <a:off x="837287" y="2151420"/>
            <a:ext cx="7609327" cy="2602981"/>
          </a:xfrm>
          <a:prstGeom prst="rect">
            <a:avLst/>
          </a:prstGeom>
        </p:spPr>
      </p:pic>
      <p:sp>
        <p:nvSpPr>
          <p:cNvPr id="13" name="Rectangle 12"/>
          <p:cNvSpPr/>
          <p:nvPr/>
        </p:nvSpPr>
        <p:spPr>
          <a:xfrm>
            <a:off x="845958" y="4904389"/>
            <a:ext cx="6558218" cy="300082"/>
          </a:xfrm>
          <a:prstGeom prst="rect">
            <a:avLst/>
          </a:prstGeom>
        </p:spPr>
        <p:txBody>
          <a:bodyPr wrap="square">
            <a:spAutoFit/>
          </a:bodyPr>
          <a:lstStyle/>
          <a:p>
            <a:pPr defTabSz="685800"/>
            <a:r>
              <a:rPr lang="en-CA" sz="1350" b="1" dirty="0">
                <a:solidFill>
                  <a:prstClr val="black"/>
                </a:solidFill>
                <a:latin typeface="Calibri"/>
                <a:hlinkClick r:id="rId4"/>
              </a:rPr>
              <a:t>https://adric.ca/conference/adric-2020-webinar-series/</a:t>
            </a:r>
            <a:r>
              <a:rPr lang="en-CA" sz="1350" b="1" dirty="0">
                <a:solidFill>
                  <a:prstClr val="black"/>
                </a:solidFill>
                <a:latin typeface="Calibri"/>
              </a:rPr>
              <a:t> </a:t>
            </a:r>
          </a:p>
        </p:txBody>
      </p:sp>
    </p:spTree>
    <p:extLst>
      <p:ext uri="{BB962C8B-B14F-4D97-AF65-F5344CB8AC3E}">
        <p14:creationId xmlns:p14="http://schemas.microsoft.com/office/powerpoint/2010/main" val="3287547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solidFill>
                  <a:srgbClr val="2067B1"/>
                </a:solidFill>
              </a:rPr>
              <a:t>ADRIC Med-Arb Rules</a:t>
            </a:r>
          </a:p>
        </p:txBody>
      </p:sp>
      <p:sp>
        <p:nvSpPr>
          <p:cNvPr id="3" name="Content Placeholder 2"/>
          <p:cNvSpPr>
            <a:spLocks noGrp="1"/>
          </p:cNvSpPr>
          <p:nvPr>
            <p:ph idx="1"/>
          </p:nvPr>
        </p:nvSpPr>
        <p:spPr>
          <a:xfrm>
            <a:off x="645077" y="1982455"/>
            <a:ext cx="5818691" cy="3112793"/>
          </a:xfrm>
        </p:spPr>
        <p:txBody>
          <a:bodyPr>
            <a:normAutofit fontScale="47500" lnSpcReduction="20000"/>
          </a:bodyPr>
          <a:lstStyle/>
          <a:p>
            <a:pPr>
              <a:buNone/>
            </a:pPr>
            <a:r>
              <a:rPr lang="en-CA" dirty="0"/>
              <a:t>I.	MODEL DISPUTE RESOLUTION CLAUSE</a:t>
            </a:r>
          </a:p>
          <a:p>
            <a:pPr marL="0" indent="0">
              <a:buNone/>
            </a:pPr>
            <a:r>
              <a:rPr lang="en-CA" dirty="0"/>
              <a:t>Parties who agree to submit disputes under the Med-Arb Rules may use this clause in their agreement:</a:t>
            </a:r>
          </a:p>
          <a:p>
            <a:pPr marL="0" indent="0">
              <a:buNone/>
            </a:pPr>
            <a:r>
              <a:rPr lang="en-CA" dirty="0"/>
              <a:t>All disputes arising out of or in connection with this agreement, or in respect of any legal relationship associated with or derived from this agreement, will be finally resolved by Med-Arb under the Med-Arb Rules of the ADR Institute of Canada, Inc. The Seat of Arbitration under the ADRIC Arbitration Rules will be [specify]. The language of the Med-Arb will be [specify].</a:t>
            </a:r>
          </a:p>
          <a:p>
            <a:pPr>
              <a:buNone/>
            </a:pPr>
            <a:r>
              <a:rPr lang="en-CA" dirty="0"/>
              <a:t> </a:t>
            </a:r>
          </a:p>
          <a:p>
            <a:pPr>
              <a:buNone/>
            </a:pPr>
            <a:r>
              <a:rPr lang="en-CA" dirty="0"/>
              <a:t>II.	TYPES OF DISPUTES TO WHICH THE MED-ARB RULES APPLY</a:t>
            </a:r>
          </a:p>
          <a:p>
            <a:pPr marL="0" indent="0">
              <a:buNone/>
            </a:pPr>
            <a:r>
              <a:rPr lang="en-CA" dirty="0"/>
              <a:t>Although the Med-Arb Rules were drafted to assist in resolving domestic commercial disputes, parties may want to apply them to international or non-commercial disputes.</a:t>
            </a:r>
          </a:p>
          <a:p>
            <a:pPr>
              <a:buNone/>
            </a:pPr>
            <a:r>
              <a:rPr lang="en-CA" dirty="0"/>
              <a:t> </a:t>
            </a:r>
          </a:p>
          <a:p>
            <a:pPr marL="0" indent="0">
              <a:buNone/>
            </a:pPr>
            <a:r>
              <a:rPr lang="en-CA" dirty="0"/>
              <a:t>Parties should examine the Med-Arb Rules to ensure that their provisions are appropriate and conform with applicable legislation.</a:t>
            </a:r>
          </a:p>
          <a:p>
            <a:pPr marL="0" indent="0">
              <a:buNone/>
            </a:pPr>
            <a:r>
              <a:rPr lang="en-CA" dirty="0"/>
              <a:t>In Québec, Article 2639 of the Civil Code of Québec, </a:t>
            </a:r>
            <a:r>
              <a:rPr lang="en-CA" dirty="0" err="1"/>
              <a:t>L.R.Q.</a:t>
            </a:r>
            <a:r>
              <a:rPr lang="en-CA" dirty="0"/>
              <a:t>, c. C-1991, provides that disputes over the status and capacity of persons, family matters, or other matters of public order may not be submitted to arbitration.</a:t>
            </a:r>
          </a:p>
          <a:p>
            <a:pPr>
              <a:buNone/>
            </a:pPr>
            <a:r>
              <a:rPr lang="en-US" dirty="0"/>
              <a:t> </a:t>
            </a:r>
            <a:endParaRPr lang="en-CA" dirty="0"/>
          </a:p>
          <a:p>
            <a:pPr>
              <a:buNone/>
            </a:pPr>
            <a:endParaRPr lang="en-CA" dirty="0"/>
          </a:p>
        </p:txBody>
      </p:sp>
      <p:pic>
        <p:nvPicPr>
          <p:cNvPr id="32770" name="Picture 2"/>
          <p:cNvPicPr>
            <a:picLocks noChangeAspect="1" noChangeArrowheads="1"/>
          </p:cNvPicPr>
          <p:nvPr/>
        </p:nvPicPr>
        <p:blipFill>
          <a:blip r:embed="rId2" cstate="print"/>
          <a:srcRect l="49865"/>
          <a:stretch>
            <a:fillRect/>
          </a:stretch>
        </p:blipFill>
        <p:spPr bwMode="auto">
          <a:xfrm>
            <a:off x="6701949" y="1156411"/>
            <a:ext cx="2034301" cy="4421981"/>
          </a:xfrm>
          <a:prstGeom prst="rect">
            <a:avLst/>
          </a:prstGeom>
          <a:noFill/>
          <a:ln w="9525">
            <a:noFill/>
            <a:miter lim="800000"/>
            <a:headEnd/>
            <a:tailEnd/>
          </a:ln>
        </p:spPr>
      </p:pic>
      <p:sp>
        <p:nvSpPr>
          <p:cNvPr id="5" name="TextBox 4"/>
          <p:cNvSpPr txBox="1"/>
          <p:nvPr/>
        </p:nvSpPr>
        <p:spPr>
          <a:xfrm>
            <a:off x="673480" y="5021329"/>
            <a:ext cx="5654771" cy="923330"/>
          </a:xfrm>
          <a:prstGeom prst="rect">
            <a:avLst/>
          </a:prstGeom>
          <a:noFill/>
        </p:spPr>
        <p:txBody>
          <a:bodyPr wrap="square" rtlCol="0">
            <a:spAutoFit/>
          </a:bodyPr>
          <a:lstStyle/>
          <a:p>
            <a:pPr defTabSz="685800"/>
            <a:r>
              <a:rPr lang="en-CA" sz="1350" dirty="0">
                <a:solidFill>
                  <a:prstClr val="black"/>
                </a:solidFill>
                <a:latin typeface="Calibri"/>
              </a:rPr>
              <a:t>Finalized, in design and will be available soon in both languages: </a:t>
            </a:r>
            <a:r>
              <a:rPr lang="en-CA" sz="1350" dirty="0">
                <a:solidFill>
                  <a:prstClr val="black"/>
                </a:solidFill>
                <a:latin typeface="Calibri"/>
                <a:hlinkClick r:id="rId3"/>
              </a:rPr>
              <a:t>https://adric.ca/rules-codes/adric-med-arb-rules/</a:t>
            </a:r>
            <a:r>
              <a:rPr lang="en-CA" sz="1350" dirty="0">
                <a:solidFill>
                  <a:prstClr val="black"/>
                </a:solidFill>
                <a:latin typeface="Calibri"/>
              </a:rPr>
              <a:t> </a:t>
            </a:r>
          </a:p>
          <a:p>
            <a:pPr defTabSz="685800"/>
            <a:endParaRPr lang="en-CA" sz="1350" dirty="0">
              <a:solidFill>
                <a:prstClr val="black"/>
              </a:solidFill>
              <a:latin typeface="Calibri"/>
            </a:endParaRPr>
          </a:p>
          <a:p>
            <a:pPr defTabSz="685800"/>
            <a:endParaRPr lang="en-CA" sz="1350" dirty="0">
              <a:solidFill>
                <a:prstClr val="black"/>
              </a:solidFill>
              <a:latin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a:solidFill>
                  <a:schemeClr val="bg1"/>
                </a:solidFill>
                <a:latin typeface="Arial" pitchFamily="34" charset="0"/>
                <a:cs typeface="Arial" pitchFamily="34" charset="0"/>
              </a:rPr>
              <a:t>June 11</a:t>
            </a:r>
            <a:r>
              <a:rPr lang="en-CA" b="1" baseline="30000" dirty="0">
                <a:solidFill>
                  <a:schemeClr val="bg1"/>
                </a:solidFill>
                <a:latin typeface="Arial" pitchFamily="34" charset="0"/>
                <a:cs typeface="Arial" pitchFamily="34" charset="0"/>
              </a:rPr>
              <a:t>th</a:t>
            </a:r>
            <a:r>
              <a:rPr lang="en-CA" b="1" dirty="0">
                <a:solidFill>
                  <a:schemeClr val="bg1"/>
                </a:solidFill>
                <a:latin typeface="Arial" pitchFamily="34" charset="0"/>
                <a:cs typeface="Arial" pitchFamily="34" charset="0"/>
              </a:rPr>
              <a:t>, 2020</a:t>
            </a:r>
          </a:p>
        </p:txBody>
      </p:sp>
      <p:pic>
        <p:nvPicPr>
          <p:cNvPr id="2050" name="Picture 2" descr="http://terracepeaks.ca/wp/wp-content/uploads/2015/05/AGM_logo.jpg"/>
          <p:cNvPicPr>
            <a:picLocks noChangeAspect="1" noChangeArrowheads="1"/>
          </p:cNvPicPr>
          <p:nvPr/>
        </p:nvPicPr>
        <p:blipFill>
          <a:blip r:embed="rId3" cstate="print"/>
          <a:srcRect/>
          <a:stretch>
            <a:fillRect/>
          </a:stretch>
        </p:blipFill>
        <p:spPr bwMode="auto">
          <a:xfrm>
            <a:off x="2195736" y="1988840"/>
            <a:ext cx="5299789" cy="3312368"/>
          </a:xfrm>
          <a:prstGeom prst="rect">
            <a:avLst/>
          </a:prstGeom>
          <a:noFill/>
        </p:spPr>
      </p:pic>
      <p:pic>
        <p:nvPicPr>
          <p:cNvPr id="1026" name="Picture 2" descr="cid:image003.png@01D14A2A.B3273CB0"/>
          <p:cNvPicPr>
            <a:picLocks noChangeAspect="1" noChangeArrowheads="1"/>
          </p:cNvPicPr>
          <p:nvPr/>
        </p:nvPicPr>
        <p:blipFill>
          <a:blip r:embed="rId4" cstate="print"/>
          <a:srcRect/>
          <a:stretch>
            <a:fillRect/>
          </a:stretch>
        </p:blipFill>
        <p:spPr bwMode="auto">
          <a:xfrm>
            <a:off x="2267744" y="5229200"/>
            <a:ext cx="5040560" cy="988818"/>
          </a:xfrm>
          <a:prstGeom prst="rect">
            <a:avLst/>
          </a:prstGeom>
          <a:noFill/>
          <a:ln w="9525">
            <a:noFill/>
            <a:miter lim="800000"/>
            <a:headEnd/>
            <a:tailEnd/>
          </a:ln>
        </p:spPr>
      </p:pic>
    </p:spTree>
    <p:extLst>
      <p:ext uri="{BB962C8B-B14F-4D97-AF65-F5344CB8AC3E}">
        <p14:creationId xmlns:p14="http://schemas.microsoft.com/office/powerpoint/2010/main" val="1318867085"/>
      </p:ext>
    </p:extLst>
  </p:cSld>
  <p:clrMapOvr>
    <a:masterClrMapping/>
  </p:clrMapOvr>
  <p:transition>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solidFill>
                  <a:srgbClr val="2067B1"/>
                </a:solidFill>
              </a:rPr>
              <a:t>Professional Designations</a:t>
            </a:r>
          </a:p>
        </p:txBody>
      </p:sp>
      <p:sp>
        <p:nvSpPr>
          <p:cNvPr id="3" name="Content Placeholder 2"/>
          <p:cNvSpPr>
            <a:spLocks noGrp="1"/>
          </p:cNvSpPr>
          <p:nvPr>
            <p:ph idx="1"/>
          </p:nvPr>
        </p:nvSpPr>
        <p:spPr>
          <a:xfrm>
            <a:off x="628650" y="1863364"/>
            <a:ext cx="7886700" cy="1293575"/>
          </a:xfrm>
        </p:spPr>
        <p:txBody>
          <a:bodyPr>
            <a:normAutofit fontScale="62500" lnSpcReduction="20000"/>
          </a:bodyPr>
          <a:lstStyle/>
          <a:p>
            <a:pPr marL="0" indent="0">
              <a:buNone/>
            </a:pPr>
            <a:r>
              <a:rPr lang="en-CA" dirty="0"/>
              <a:t>ADRIC designations allow our members to convey their level of experience and skill to prospective users of their services based on an objective third party assessment.</a:t>
            </a:r>
          </a:p>
          <a:p>
            <a:pPr marL="0" indent="0">
              <a:buNone/>
            </a:pPr>
            <a:r>
              <a:rPr lang="en-CA" dirty="0"/>
              <a:t>Highly experienced members can apply for the </a:t>
            </a:r>
            <a:r>
              <a:rPr lang="en-CA" b="1" dirty="0"/>
              <a:t>Chartered Mediator (C.Med), </a:t>
            </a:r>
            <a:r>
              <a:rPr lang="en-CA" dirty="0"/>
              <a:t>the </a:t>
            </a:r>
            <a:r>
              <a:rPr lang="en-CA" b="1" dirty="0"/>
              <a:t>Chartered Arbitrator (C.Arb)</a:t>
            </a:r>
            <a:r>
              <a:rPr lang="en-CA" dirty="0"/>
              <a:t> and now, the </a:t>
            </a:r>
            <a:r>
              <a:rPr lang="en-CA" b="1" dirty="0"/>
              <a:t>Chartered Mediator-Arbitrator (C.Med-Arb)</a:t>
            </a:r>
            <a:r>
              <a:rPr lang="en-CA" dirty="0"/>
              <a:t> designations!</a:t>
            </a:r>
          </a:p>
          <a:p>
            <a:pPr marL="0" indent="0">
              <a:buNone/>
            </a:pPr>
            <a:r>
              <a:rPr lang="en-CA" dirty="0"/>
              <a:t>Members with appropriate training and some practice experience can apply for the </a:t>
            </a:r>
            <a:r>
              <a:rPr lang="en-CA" b="1" dirty="0"/>
              <a:t>Qualified Mediator (Q.Med)</a:t>
            </a:r>
            <a:r>
              <a:rPr lang="en-CA" dirty="0"/>
              <a:t> and the </a:t>
            </a:r>
            <a:r>
              <a:rPr lang="en-CA" b="1" dirty="0"/>
              <a:t>Qualified Arbitrator (Q.Arb)</a:t>
            </a:r>
            <a:r>
              <a:rPr lang="en-CA" dirty="0"/>
              <a:t> designations, which indicate they have been judged to be practicing at an entry level.</a:t>
            </a:r>
          </a:p>
          <a:p>
            <a:endParaRPr lang="en-CA" dirty="0"/>
          </a:p>
        </p:txBody>
      </p:sp>
      <p:sp>
        <p:nvSpPr>
          <p:cNvPr id="4" name="Rectangle 3"/>
          <p:cNvSpPr/>
          <p:nvPr/>
        </p:nvSpPr>
        <p:spPr>
          <a:xfrm rot="16200000">
            <a:off x="-2528889" y="3386138"/>
            <a:ext cx="5143502" cy="85726"/>
          </a:xfrm>
          <a:prstGeom prst="rect">
            <a:avLst/>
          </a:prstGeom>
          <a:solidFill>
            <a:srgbClr val="2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5" name="Rectangle 4"/>
          <p:cNvSpPr/>
          <p:nvPr/>
        </p:nvSpPr>
        <p:spPr>
          <a:xfrm rot="16200000">
            <a:off x="-2443163" y="3386137"/>
            <a:ext cx="5143502" cy="85727"/>
          </a:xfrm>
          <a:prstGeom prst="rect">
            <a:avLst/>
          </a:prstGeom>
          <a:solidFill>
            <a:srgbClr val="2E2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6" name="Rectangle 5"/>
          <p:cNvSpPr/>
          <p:nvPr/>
        </p:nvSpPr>
        <p:spPr>
          <a:xfrm rot="16200000">
            <a:off x="-2357437" y="3386137"/>
            <a:ext cx="5143501" cy="85726"/>
          </a:xfrm>
          <a:prstGeom prst="rect">
            <a:avLst/>
          </a:prstGeom>
          <a:solidFill>
            <a:srgbClr val="2EB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7" name="Rectangle 6"/>
          <p:cNvSpPr/>
          <p:nvPr/>
        </p:nvSpPr>
        <p:spPr>
          <a:xfrm>
            <a:off x="3843765" y="5230682"/>
            <a:ext cx="4599378" cy="461665"/>
          </a:xfrm>
          <a:prstGeom prst="rect">
            <a:avLst/>
          </a:prstGeom>
        </p:spPr>
        <p:txBody>
          <a:bodyPr wrap="square">
            <a:spAutoFit/>
          </a:bodyPr>
          <a:lstStyle/>
          <a:p>
            <a:pPr algn="r" defTabSz="685800"/>
            <a:r>
              <a:rPr lang="en-CA" sz="2400" b="1" dirty="0">
                <a:solidFill>
                  <a:srgbClr val="216AB6"/>
                </a:solidFill>
                <a:latin typeface="Calibri"/>
              </a:rPr>
              <a:t>Ask ADRIA how to apply!</a:t>
            </a:r>
          </a:p>
        </p:txBody>
      </p:sp>
      <p:sp>
        <p:nvSpPr>
          <p:cNvPr id="28675" name="WordArt 3"/>
          <p:cNvSpPr>
            <a:spLocks noChangeArrowheads="1" noChangeShapeType="1" noTextEdit="1"/>
          </p:cNvSpPr>
          <p:nvPr/>
        </p:nvSpPr>
        <p:spPr bwMode="auto">
          <a:xfrm>
            <a:off x="1989725" y="3457414"/>
            <a:ext cx="2398083" cy="1601568"/>
          </a:xfrm>
          <a:prstGeom prst="rect">
            <a:avLst/>
          </a:prstGeom>
        </p:spPr>
        <p:txBody>
          <a:bodyPr wrap="none" fromWordArt="1">
            <a:prstTxWarp prst="textPlain">
              <a:avLst>
                <a:gd name="adj" fmla="val 50000"/>
              </a:avLst>
            </a:prstTxWarp>
          </a:bodyPr>
          <a:lstStyle/>
          <a:p>
            <a:pPr algn="ctr" defTabSz="685800"/>
            <a:r>
              <a:rPr lang="en-CA" sz="2700" kern="10" dirty="0">
                <a:ln w="9525">
                  <a:solidFill>
                    <a:srgbClr val="00CC00"/>
                  </a:solidFill>
                  <a:round/>
                  <a:headEnd/>
                  <a:tailEnd/>
                </a:ln>
                <a:solidFill>
                  <a:srgbClr val="0066CC"/>
                </a:solidFill>
                <a:effectLst>
                  <a:outerShdw dist="35921" dir="2700000" algn="ctr" rotWithShape="0">
                    <a:srgbClr val="990000"/>
                  </a:outerShdw>
                </a:effectLst>
                <a:latin typeface="Arial Black"/>
              </a:rPr>
              <a:t>C.Med</a:t>
            </a:r>
          </a:p>
          <a:p>
            <a:pPr algn="ctr" defTabSz="685800"/>
            <a:r>
              <a:rPr lang="en-CA" sz="2700" kern="10" dirty="0">
                <a:ln w="9525">
                  <a:solidFill>
                    <a:srgbClr val="00CC00"/>
                  </a:solidFill>
                  <a:round/>
                  <a:headEnd/>
                  <a:tailEnd/>
                </a:ln>
                <a:solidFill>
                  <a:srgbClr val="0066CC"/>
                </a:solidFill>
                <a:effectLst>
                  <a:outerShdw dist="35921" dir="2700000" algn="ctr" rotWithShape="0">
                    <a:srgbClr val="990000"/>
                  </a:outerShdw>
                </a:effectLst>
                <a:latin typeface="Arial Black"/>
              </a:rPr>
              <a:t>C.Arb</a:t>
            </a:r>
          </a:p>
          <a:p>
            <a:pPr algn="ctr" defTabSz="685800"/>
            <a:r>
              <a:rPr lang="en-CA" sz="2700" kern="10" dirty="0">
                <a:ln w="9525">
                  <a:solidFill>
                    <a:srgbClr val="00CC00"/>
                  </a:solidFill>
                  <a:round/>
                  <a:headEnd/>
                  <a:tailEnd/>
                </a:ln>
                <a:solidFill>
                  <a:srgbClr val="0066CC"/>
                </a:solidFill>
                <a:effectLst>
                  <a:outerShdw dist="35921" dir="2700000" algn="ctr" rotWithShape="0">
                    <a:srgbClr val="990000"/>
                  </a:outerShdw>
                </a:effectLst>
                <a:latin typeface="Arial Black"/>
              </a:rPr>
              <a:t>C.Med-Arb</a:t>
            </a:r>
          </a:p>
        </p:txBody>
      </p:sp>
      <p:sp>
        <p:nvSpPr>
          <p:cNvPr id="28676" name="WordArt 4"/>
          <p:cNvSpPr>
            <a:spLocks noChangeArrowheads="1" noChangeShapeType="1" noTextEdit="1"/>
          </p:cNvSpPr>
          <p:nvPr/>
        </p:nvSpPr>
        <p:spPr bwMode="auto">
          <a:xfrm>
            <a:off x="5022623" y="3469681"/>
            <a:ext cx="1648341" cy="1146110"/>
          </a:xfrm>
          <a:prstGeom prst="rect">
            <a:avLst/>
          </a:prstGeom>
        </p:spPr>
        <p:txBody>
          <a:bodyPr wrap="none" fromWordArt="1">
            <a:prstTxWarp prst="textPlain">
              <a:avLst>
                <a:gd name="adj" fmla="val 50000"/>
              </a:avLst>
            </a:prstTxWarp>
          </a:bodyPr>
          <a:lstStyle/>
          <a:p>
            <a:pPr algn="ctr" defTabSz="685800"/>
            <a:r>
              <a:rPr lang="en-CA" sz="2700" kern="10" dirty="0">
                <a:ln w="9525">
                  <a:solidFill>
                    <a:srgbClr val="00CC00"/>
                  </a:solidFill>
                  <a:round/>
                  <a:headEnd/>
                  <a:tailEnd/>
                </a:ln>
                <a:solidFill>
                  <a:srgbClr val="0066CC"/>
                </a:solidFill>
                <a:effectLst>
                  <a:outerShdw dist="35921" dir="2700000" algn="ctr" rotWithShape="0">
                    <a:srgbClr val="990000"/>
                  </a:outerShdw>
                </a:effectLst>
                <a:latin typeface="Arial Black"/>
              </a:rPr>
              <a:t>Q.Med</a:t>
            </a:r>
          </a:p>
          <a:p>
            <a:pPr algn="ctr" defTabSz="685800"/>
            <a:r>
              <a:rPr lang="en-CA" sz="2700" kern="10" dirty="0">
                <a:ln w="9525">
                  <a:solidFill>
                    <a:srgbClr val="00CC00"/>
                  </a:solidFill>
                  <a:round/>
                  <a:headEnd/>
                  <a:tailEnd/>
                </a:ln>
                <a:solidFill>
                  <a:srgbClr val="0066CC"/>
                </a:solidFill>
                <a:effectLst>
                  <a:outerShdw dist="35921" dir="2700000" algn="ctr" rotWithShape="0">
                    <a:srgbClr val="990000"/>
                  </a:outerShdw>
                </a:effectLst>
                <a:latin typeface="Arial Black"/>
              </a:rPr>
              <a:t>Q.Arb</a:t>
            </a:r>
          </a:p>
        </p:txBody>
      </p:sp>
      <p:sp>
        <p:nvSpPr>
          <p:cNvPr id="10" name="Right Arrow 9"/>
          <p:cNvSpPr/>
          <p:nvPr/>
        </p:nvSpPr>
        <p:spPr>
          <a:xfrm rot="1651485">
            <a:off x="743291" y="4039856"/>
            <a:ext cx="1152572" cy="676427"/>
          </a:xfrm>
          <a:prstGeom prst="rightArrow">
            <a:avLst/>
          </a:prstGeom>
          <a:solidFill>
            <a:srgbClr val="FFFF00"/>
          </a:solidFill>
          <a:ln>
            <a:solidFill>
              <a:srgbClr val="216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CA" sz="1350" b="1" dirty="0">
                <a:solidFill>
                  <a:srgbClr val="000000"/>
                </a:solidFill>
                <a:latin typeface="Calibri"/>
              </a:rPr>
              <a:t>NEW!</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a:solidFill>
                  <a:srgbClr val="2067B1"/>
                </a:solidFill>
              </a:rPr>
              <a:t>You can now have your ADR Course Nationally Accredited by ADRIC!</a:t>
            </a:r>
          </a:p>
        </p:txBody>
      </p:sp>
      <p:sp>
        <p:nvSpPr>
          <p:cNvPr id="3" name="Content Placeholder 2"/>
          <p:cNvSpPr>
            <a:spLocks noGrp="1"/>
          </p:cNvSpPr>
          <p:nvPr>
            <p:ph idx="1"/>
          </p:nvPr>
        </p:nvSpPr>
        <p:spPr>
          <a:xfrm>
            <a:off x="628649" y="2226469"/>
            <a:ext cx="7650230" cy="3517619"/>
          </a:xfrm>
        </p:spPr>
        <p:txBody>
          <a:bodyPr>
            <a:normAutofit/>
          </a:bodyPr>
          <a:lstStyle/>
          <a:p>
            <a:pPr>
              <a:buNone/>
            </a:pPr>
            <a:r>
              <a:rPr lang="en-CA" b="1" dirty="0">
                <a:solidFill>
                  <a:srgbClr val="2EB34D"/>
                </a:solidFill>
              </a:rPr>
              <a:t>Benefits for Course Providers:</a:t>
            </a:r>
          </a:p>
          <a:p>
            <a:r>
              <a:rPr lang="en-CA" dirty="0"/>
              <a:t>Website Listing </a:t>
            </a:r>
          </a:p>
          <a:p>
            <a:r>
              <a:rPr lang="en-CA" dirty="0"/>
              <a:t>Advertising Aids </a:t>
            </a:r>
          </a:p>
          <a:p>
            <a:r>
              <a:rPr lang="en-CA" dirty="0"/>
              <a:t>Referrals </a:t>
            </a:r>
          </a:p>
          <a:p>
            <a:pPr lvl="0" algn="ctr">
              <a:buNone/>
            </a:pPr>
            <a:endParaRPr lang="en-CA" b="1" dirty="0"/>
          </a:p>
          <a:p>
            <a:pPr lvl="0" algn="ctr">
              <a:buNone/>
            </a:pPr>
            <a:endParaRPr lang="en-CA" b="1" dirty="0"/>
          </a:p>
          <a:p>
            <a:pPr lvl="0" algn="ctr">
              <a:buNone/>
            </a:pPr>
            <a:endParaRPr lang="en-CA" b="1" dirty="0"/>
          </a:p>
          <a:p>
            <a:pPr lvl="0" algn="ctr">
              <a:buNone/>
            </a:pPr>
            <a:endParaRPr lang="en-CA" b="1" dirty="0"/>
          </a:p>
          <a:p>
            <a:pPr lvl="0" algn="ctr">
              <a:buNone/>
            </a:pPr>
            <a:r>
              <a:rPr lang="en-CA" b="1" dirty="0"/>
              <a:t>To apply: </a:t>
            </a:r>
            <a:r>
              <a:rPr lang="en-CA" b="1" dirty="0">
                <a:hlinkClick r:id="rId2"/>
              </a:rPr>
              <a:t>education@adric.ca</a:t>
            </a:r>
            <a:r>
              <a:rPr lang="en-CA" b="1" dirty="0"/>
              <a:t> </a:t>
            </a:r>
          </a:p>
          <a:p>
            <a:endParaRPr lang="en-CA" dirty="0"/>
          </a:p>
        </p:txBody>
      </p:sp>
      <p:sp>
        <p:nvSpPr>
          <p:cNvPr id="4" name="Rectangle 3"/>
          <p:cNvSpPr/>
          <p:nvPr/>
        </p:nvSpPr>
        <p:spPr>
          <a:xfrm rot="16200000">
            <a:off x="-2528889" y="3386138"/>
            <a:ext cx="5143502" cy="85726"/>
          </a:xfrm>
          <a:prstGeom prst="rect">
            <a:avLst/>
          </a:prstGeom>
          <a:solidFill>
            <a:srgbClr val="2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5" name="Rectangle 4"/>
          <p:cNvSpPr/>
          <p:nvPr/>
        </p:nvSpPr>
        <p:spPr>
          <a:xfrm rot="16200000">
            <a:off x="-2443163" y="3386137"/>
            <a:ext cx="5143502" cy="85727"/>
          </a:xfrm>
          <a:prstGeom prst="rect">
            <a:avLst/>
          </a:prstGeom>
          <a:solidFill>
            <a:srgbClr val="2E2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6" name="Rectangle 5"/>
          <p:cNvSpPr/>
          <p:nvPr/>
        </p:nvSpPr>
        <p:spPr>
          <a:xfrm rot="16200000">
            <a:off x="-2357437" y="3386137"/>
            <a:ext cx="5143501" cy="85726"/>
          </a:xfrm>
          <a:prstGeom prst="rect">
            <a:avLst/>
          </a:prstGeom>
          <a:solidFill>
            <a:srgbClr val="2EB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7" name="Picture 6" descr="2020.png"/>
          <p:cNvPicPr>
            <a:picLocks noChangeAspect="1"/>
          </p:cNvPicPr>
          <p:nvPr/>
        </p:nvPicPr>
        <p:blipFill>
          <a:blip r:embed="rId3" cstate="print"/>
          <a:stretch>
            <a:fillRect/>
          </a:stretch>
        </p:blipFill>
        <p:spPr>
          <a:xfrm>
            <a:off x="6843877" y="2118535"/>
            <a:ext cx="1467854" cy="329702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Marketing\Logos and Font 2015\ADRIC Logos\Original\Logo Original\ADRCanada_Logo_Large.png"/>
          <p:cNvPicPr>
            <a:picLocks noChangeAspect="1" noChangeArrowheads="1"/>
          </p:cNvPicPr>
          <p:nvPr/>
        </p:nvPicPr>
        <p:blipFill>
          <a:blip r:embed="rId2" cstate="print"/>
          <a:srcRect/>
          <a:stretch>
            <a:fillRect/>
          </a:stretch>
        </p:blipFill>
        <p:spPr bwMode="auto">
          <a:xfrm>
            <a:off x="7342686" y="1000389"/>
            <a:ext cx="1642316" cy="511920"/>
          </a:xfrm>
          <a:prstGeom prst="rect">
            <a:avLst/>
          </a:prstGeom>
          <a:noFill/>
        </p:spPr>
      </p:pic>
      <p:sp>
        <p:nvSpPr>
          <p:cNvPr id="7" name="Rectangle 6"/>
          <p:cNvSpPr/>
          <p:nvPr/>
        </p:nvSpPr>
        <p:spPr>
          <a:xfrm rot="16200000">
            <a:off x="-2528889" y="3386138"/>
            <a:ext cx="5143502" cy="85726"/>
          </a:xfrm>
          <a:prstGeom prst="rect">
            <a:avLst/>
          </a:prstGeom>
          <a:solidFill>
            <a:srgbClr val="2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8" name="Rectangle 7"/>
          <p:cNvSpPr/>
          <p:nvPr/>
        </p:nvSpPr>
        <p:spPr>
          <a:xfrm rot="16200000">
            <a:off x="-2443163" y="3386137"/>
            <a:ext cx="5143502" cy="85727"/>
          </a:xfrm>
          <a:prstGeom prst="rect">
            <a:avLst/>
          </a:prstGeom>
          <a:solidFill>
            <a:srgbClr val="2E2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9" name="Rectangle 8"/>
          <p:cNvSpPr/>
          <p:nvPr/>
        </p:nvSpPr>
        <p:spPr>
          <a:xfrm rot="16200000">
            <a:off x="-2357437" y="3386137"/>
            <a:ext cx="5143501" cy="85726"/>
          </a:xfrm>
          <a:prstGeom prst="rect">
            <a:avLst/>
          </a:prstGeom>
          <a:solidFill>
            <a:srgbClr val="2EB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3" name="TextBox 4"/>
          <p:cNvSpPr txBox="1"/>
          <p:nvPr/>
        </p:nvSpPr>
        <p:spPr>
          <a:xfrm>
            <a:off x="1819219" y="4922035"/>
            <a:ext cx="4055819" cy="992579"/>
          </a:xfrm>
          <a:prstGeom prst="rect">
            <a:avLst/>
          </a:prstGeom>
          <a:noFill/>
        </p:spPr>
        <p:txBody>
          <a:bodyPr wrap="square" rtlCol="0">
            <a:spAutoFit/>
          </a:bodyPr>
          <a:lstStyle/>
          <a:p>
            <a:pPr algn="ctr" defTabSz="685800"/>
            <a:r>
              <a:rPr lang="en-US" sz="1950" b="1" dirty="0">
                <a:solidFill>
                  <a:srgbClr val="2EB34D"/>
                </a:solidFill>
                <a:latin typeface="Calibri"/>
              </a:rPr>
              <a:t>Get your name out there: </a:t>
            </a:r>
            <a:br>
              <a:rPr lang="en-US" sz="1950" b="1" dirty="0">
                <a:solidFill>
                  <a:srgbClr val="2EB34D"/>
                </a:solidFill>
                <a:latin typeface="Calibri"/>
              </a:rPr>
            </a:br>
            <a:r>
              <a:rPr lang="en-US" sz="1950" b="1" dirty="0">
                <a:solidFill>
                  <a:srgbClr val="2EB34D"/>
                </a:solidFill>
                <a:latin typeface="Calibri"/>
              </a:rPr>
              <a:t>ADRIC’s </a:t>
            </a:r>
            <a:r>
              <a:rPr lang="en-US" sz="1950" b="1" dirty="0" err="1">
                <a:solidFill>
                  <a:srgbClr val="2EB34D"/>
                </a:solidFill>
                <a:latin typeface="Calibri"/>
              </a:rPr>
              <a:t>webpages</a:t>
            </a:r>
            <a:r>
              <a:rPr lang="en-US" sz="1950" b="1" dirty="0">
                <a:solidFill>
                  <a:srgbClr val="2EB34D"/>
                </a:solidFill>
                <a:latin typeface="Calibri"/>
              </a:rPr>
              <a:t> generate about 24,000 views per month!</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48645"/>
          <a:stretch/>
        </p:blipFill>
        <p:spPr>
          <a:xfrm>
            <a:off x="1016698" y="1941042"/>
            <a:ext cx="2215134" cy="923294"/>
          </a:xfrm>
          <a:prstGeom prst="rect">
            <a:avLst/>
          </a:prstGeom>
        </p:spPr>
      </p:pic>
      <p:sp>
        <p:nvSpPr>
          <p:cNvPr id="10" name="TextBox 9"/>
          <p:cNvSpPr txBox="1"/>
          <p:nvPr/>
        </p:nvSpPr>
        <p:spPr>
          <a:xfrm>
            <a:off x="3268843" y="1851045"/>
            <a:ext cx="5223578" cy="1131079"/>
          </a:xfrm>
          <a:prstGeom prst="rect">
            <a:avLst/>
          </a:prstGeom>
          <a:noFill/>
        </p:spPr>
        <p:txBody>
          <a:bodyPr wrap="square" rtlCol="0">
            <a:spAutoFit/>
          </a:bodyPr>
          <a:lstStyle/>
          <a:p>
            <a:pPr defTabSz="685800"/>
            <a:endParaRPr lang="en-CA" sz="1350" b="1" dirty="0">
              <a:solidFill>
                <a:prstClr val="black"/>
              </a:solidFill>
              <a:latin typeface="Calibri"/>
            </a:endParaRPr>
          </a:p>
          <a:p>
            <a:pPr defTabSz="685800"/>
            <a:r>
              <a:rPr lang="en-CA" sz="1350" b="1" dirty="0">
                <a:solidFill>
                  <a:prstClr val="black"/>
                </a:solidFill>
                <a:latin typeface="Calibri"/>
              </a:rPr>
              <a:t>ADR Perspectives</a:t>
            </a:r>
          </a:p>
          <a:p>
            <a:pPr defTabSz="685800"/>
            <a:endParaRPr lang="en-CA" sz="1350" dirty="0">
              <a:solidFill>
                <a:prstClr val="black"/>
              </a:solidFill>
              <a:latin typeface="Calibri"/>
            </a:endParaRPr>
          </a:p>
          <a:p>
            <a:pPr defTabSz="685800"/>
            <a:endParaRPr lang="en-CA" sz="1350" dirty="0">
              <a:solidFill>
                <a:prstClr val="black"/>
              </a:solidFill>
              <a:latin typeface="Calibri"/>
            </a:endParaRPr>
          </a:p>
          <a:p>
            <a:pPr defTabSz="685800"/>
            <a:endParaRPr lang="en-CA" sz="1350" dirty="0">
              <a:solidFill>
                <a:prstClr val="black"/>
              </a:solidFill>
              <a:latin typeface="Calibri"/>
            </a:endParaRPr>
          </a:p>
        </p:txBody>
      </p:sp>
      <p:sp>
        <p:nvSpPr>
          <p:cNvPr id="12" name="TextBox 11"/>
          <p:cNvSpPr txBox="1"/>
          <p:nvPr/>
        </p:nvSpPr>
        <p:spPr>
          <a:xfrm>
            <a:off x="1014328" y="1230949"/>
            <a:ext cx="3757375" cy="600164"/>
          </a:xfrm>
          <a:prstGeom prst="rect">
            <a:avLst/>
          </a:prstGeom>
          <a:noFill/>
        </p:spPr>
        <p:txBody>
          <a:bodyPr wrap="none" rtlCol="0">
            <a:spAutoFit/>
          </a:bodyPr>
          <a:lstStyle/>
          <a:p>
            <a:pPr defTabSz="685800"/>
            <a:r>
              <a:rPr lang="en-CA" sz="3300" b="1" dirty="0">
                <a:solidFill>
                  <a:srgbClr val="2067B1"/>
                </a:solidFill>
                <a:latin typeface="Calibri Light"/>
              </a:rPr>
              <a:t>Send us your articles!</a:t>
            </a:r>
          </a:p>
        </p:txBody>
      </p:sp>
      <p:pic>
        <p:nvPicPr>
          <p:cNvPr id="4097" name="Picture 1"/>
          <p:cNvPicPr>
            <a:picLocks noChangeAspect="1" noChangeArrowheads="1"/>
          </p:cNvPicPr>
          <p:nvPr/>
        </p:nvPicPr>
        <p:blipFill>
          <a:blip r:embed="rId4" cstate="print"/>
          <a:srcRect/>
          <a:stretch>
            <a:fillRect/>
          </a:stretch>
        </p:blipFill>
        <p:spPr bwMode="auto">
          <a:xfrm>
            <a:off x="6182714" y="3066594"/>
            <a:ext cx="2096165" cy="2705764"/>
          </a:xfrm>
          <a:prstGeom prst="rect">
            <a:avLst/>
          </a:prstGeom>
          <a:noFill/>
          <a:ln w="9525">
            <a:noFill/>
            <a:miter lim="800000"/>
            <a:headEnd/>
            <a:tailEnd/>
          </a:ln>
        </p:spPr>
      </p:pic>
      <p:sp>
        <p:nvSpPr>
          <p:cNvPr id="17" name="Rectangle 16"/>
          <p:cNvSpPr/>
          <p:nvPr/>
        </p:nvSpPr>
        <p:spPr>
          <a:xfrm>
            <a:off x="1049918" y="3211744"/>
            <a:ext cx="4572000" cy="1131079"/>
          </a:xfrm>
          <a:prstGeom prst="rect">
            <a:avLst/>
          </a:prstGeom>
        </p:spPr>
        <p:txBody>
          <a:bodyPr>
            <a:spAutoFit/>
          </a:bodyPr>
          <a:lstStyle/>
          <a:p>
            <a:pPr defTabSz="685800"/>
            <a:r>
              <a:rPr lang="en-CA" sz="1350" dirty="0">
                <a:solidFill>
                  <a:prstClr val="black"/>
                </a:solidFill>
                <a:latin typeface="Calibri"/>
              </a:rPr>
              <a:t>We are also accepting articles for the </a:t>
            </a:r>
            <a:r>
              <a:rPr lang="en-CA" sz="1350" b="1" dirty="0">
                <a:solidFill>
                  <a:prstClr val="black"/>
                </a:solidFill>
                <a:latin typeface="Calibri"/>
              </a:rPr>
              <a:t>Canadian Arbitration and Mediation Journal </a:t>
            </a:r>
            <a:r>
              <a:rPr lang="en-CA" sz="1350" dirty="0">
                <a:solidFill>
                  <a:prstClr val="black"/>
                </a:solidFill>
                <a:latin typeface="Calibri"/>
              </a:rPr>
              <a:t>– maximum 2500 words.</a:t>
            </a:r>
          </a:p>
          <a:p>
            <a:pPr defTabSz="685800"/>
            <a:endParaRPr lang="en-CA" sz="1350" dirty="0">
              <a:solidFill>
                <a:prstClr val="black"/>
              </a:solidFill>
              <a:latin typeface="Calibri"/>
              <a:hlinkClick r:id="rId5"/>
            </a:endParaRPr>
          </a:p>
          <a:p>
            <a:pPr defTabSz="685800"/>
            <a:r>
              <a:rPr lang="en-CA" sz="1350" dirty="0">
                <a:solidFill>
                  <a:prstClr val="black"/>
                </a:solidFill>
                <a:latin typeface="Calibri"/>
                <a:hlinkClick r:id="rId5"/>
              </a:rPr>
              <a:t>https://adric.ca/useful-links/journal-articles/</a:t>
            </a:r>
            <a:r>
              <a:rPr lang="en-CA" sz="1350" dirty="0">
                <a:solidFill>
                  <a:prstClr val="black"/>
                </a:solidFill>
                <a:latin typeface="Calibri"/>
              </a:rPr>
              <a:t> </a:t>
            </a:r>
          </a:p>
          <a:p>
            <a:pPr defTabSz="685800"/>
            <a:endParaRPr lang="en-CA" sz="1350" dirty="0">
              <a:solidFill>
                <a:prstClr val="black"/>
              </a:solidFill>
              <a:latin typeface="Calibri"/>
            </a:endParaRPr>
          </a:p>
        </p:txBody>
      </p:sp>
      <p:sp>
        <p:nvSpPr>
          <p:cNvPr id="18" name="Rectangle 17"/>
          <p:cNvSpPr/>
          <p:nvPr/>
        </p:nvSpPr>
        <p:spPr>
          <a:xfrm>
            <a:off x="3304433" y="2438017"/>
            <a:ext cx="7175576" cy="300082"/>
          </a:xfrm>
          <a:prstGeom prst="rect">
            <a:avLst/>
          </a:prstGeom>
        </p:spPr>
        <p:txBody>
          <a:bodyPr wrap="square">
            <a:spAutoFit/>
          </a:bodyPr>
          <a:lstStyle/>
          <a:p>
            <a:pPr defTabSz="685800"/>
            <a:r>
              <a:rPr lang="en-CA" sz="1350" dirty="0">
                <a:solidFill>
                  <a:prstClr val="black"/>
                </a:solidFill>
                <a:latin typeface="Calibri"/>
              </a:rPr>
              <a:t>Only 900 words! </a:t>
            </a:r>
            <a:r>
              <a:rPr lang="en-CA" sz="1350" dirty="0">
                <a:solidFill>
                  <a:prstClr val="black"/>
                </a:solidFill>
                <a:latin typeface="Calibri"/>
                <a:hlinkClick r:id="rId6"/>
              </a:rPr>
              <a:t>https://adric.ca/useful-links/adr-perspectives-newsletter/</a:t>
            </a:r>
            <a:r>
              <a:rPr lang="en-CA" sz="1350" dirty="0">
                <a:solidFill>
                  <a:prstClr val="black"/>
                </a:solidFill>
                <a:latin typeface="Calibri"/>
              </a:rPr>
              <a:t> </a:t>
            </a:r>
          </a:p>
        </p:txBody>
      </p:sp>
    </p:spTree>
    <p:extLst>
      <p:ext uri="{BB962C8B-B14F-4D97-AF65-F5344CB8AC3E}">
        <p14:creationId xmlns:p14="http://schemas.microsoft.com/office/powerpoint/2010/main" val="2927076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Marketing\Logos and Font 2015\ADRIC Logos\Original\Logo Original\ADRCanada_Logo_Large.png"/>
          <p:cNvPicPr>
            <a:picLocks noChangeAspect="1" noChangeArrowheads="1"/>
          </p:cNvPicPr>
          <p:nvPr/>
        </p:nvPicPr>
        <p:blipFill>
          <a:blip r:embed="rId2" cstate="print"/>
          <a:srcRect/>
          <a:stretch>
            <a:fillRect/>
          </a:stretch>
        </p:blipFill>
        <p:spPr bwMode="auto">
          <a:xfrm>
            <a:off x="7342686" y="1000389"/>
            <a:ext cx="1642316" cy="511920"/>
          </a:xfrm>
          <a:prstGeom prst="rect">
            <a:avLst/>
          </a:prstGeom>
          <a:noFill/>
        </p:spPr>
      </p:pic>
      <p:sp>
        <p:nvSpPr>
          <p:cNvPr id="7" name="Rectangle 6"/>
          <p:cNvSpPr/>
          <p:nvPr/>
        </p:nvSpPr>
        <p:spPr>
          <a:xfrm rot="16200000">
            <a:off x="-2528889" y="3386138"/>
            <a:ext cx="5143502" cy="85726"/>
          </a:xfrm>
          <a:prstGeom prst="rect">
            <a:avLst/>
          </a:prstGeom>
          <a:solidFill>
            <a:srgbClr val="2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8" name="Rectangle 7"/>
          <p:cNvSpPr/>
          <p:nvPr/>
        </p:nvSpPr>
        <p:spPr>
          <a:xfrm rot="16200000">
            <a:off x="-2443163" y="3386137"/>
            <a:ext cx="5143502" cy="85727"/>
          </a:xfrm>
          <a:prstGeom prst="rect">
            <a:avLst/>
          </a:prstGeom>
          <a:solidFill>
            <a:srgbClr val="2E2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9" name="Rectangle 8"/>
          <p:cNvSpPr/>
          <p:nvPr/>
        </p:nvSpPr>
        <p:spPr>
          <a:xfrm rot="16200000">
            <a:off x="-2357437" y="3386137"/>
            <a:ext cx="5143501" cy="85726"/>
          </a:xfrm>
          <a:prstGeom prst="rect">
            <a:avLst/>
          </a:prstGeom>
          <a:solidFill>
            <a:srgbClr val="2EB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pic>
        <p:nvPicPr>
          <p:cNvPr id="15" name="Picture 2"/>
          <p:cNvPicPr>
            <a:picLocks noChangeAspect="1" noChangeArrowheads="1"/>
          </p:cNvPicPr>
          <p:nvPr/>
        </p:nvPicPr>
        <p:blipFill rotWithShape="1">
          <a:blip r:embed="rId3" cstate="print"/>
          <a:srcRect l="1" t="19205" r="67657" b="73401"/>
          <a:stretch/>
        </p:blipFill>
        <p:spPr bwMode="auto">
          <a:xfrm>
            <a:off x="956295" y="2011241"/>
            <a:ext cx="1029591" cy="540727"/>
          </a:xfrm>
          <a:prstGeom prst="rect">
            <a:avLst/>
          </a:prstGeom>
          <a:noFill/>
          <a:ln w="9525">
            <a:noFill/>
            <a:miter lim="800000"/>
            <a:headEnd/>
            <a:tailEnd/>
          </a:ln>
        </p:spPr>
      </p:pic>
      <p:pic>
        <p:nvPicPr>
          <p:cNvPr id="16" name="Picture 2"/>
          <p:cNvPicPr>
            <a:picLocks noChangeAspect="1" noChangeArrowheads="1"/>
          </p:cNvPicPr>
          <p:nvPr/>
        </p:nvPicPr>
        <p:blipFill rotWithShape="1">
          <a:blip r:embed="rId3" cstate="print"/>
          <a:srcRect l="37667" t="18652" r="37922" b="72036"/>
          <a:stretch/>
        </p:blipFill>
        <p:spPr bwMode="auto">
          <a:xfrm>
            <a:off x="2501898" y="2011265"/>
            <a:ext cx="692312" cy="606670"/>
          </a:xfrm>
          <a:prstGeom prst="rect">
            <a:avLst/>
          </a:prstGeom>
          <a:noFill/>
          <a:ln w="9525">
            <a:noFill/>
            <a:miter lim="800000"/>
            <a:headEnd/>
            <a:tailEnd/>
          </a:ln>
        </p:spPr>
      </p:pic>
      <p:pic>
        <p:nvPicPr>
          <p:cNvPr id="17" name="Picture 2"/>
          <p:cNvPicPr>
            <a:picLocks noChangeAspect="1" noChangeArrowheads="1"/>
          </p:cNvPicPr>
          <p:nvPr/>
        </p:nvPicPr>
        <p:blipFill rotWithShape="1">
          <a:blip r:embed="rId3" cstate="print"/>
          <a:srcRect l="64404" t="20576" r="978" b="74566"/>
          <a:stretch/>
        </p:blipFill>
        <p:spPr bwMode="auto">
          <a:xfrm>
            <a:off x="3707435" y="2113476"/>
            <a:ext cx="981792" cy="316523"/>
          </a:xfrm>
          <a:prstGeom prst="rect">
            <a:avLst/>
          </a:prstGeom>
          <a:noFill/>
          <a:ln w="9525">
            <a:noFill/>
            <a:miter lim="800000"/>
            <a:headEnd/>
            <a:tailEnd/>
          </a:ln>
        </p:spPr>
      </p:pic>
      <p:pic>
        <p:nvPicPr>
          <p:cNvPr id="18" name="Picture 2"/>
          <p:cNvPicPr>
            <a:picLocks noChangeAspect="1" noChangeArrowheads="1"/>
          </p:cNvPicPr>
          <p:nvPr/>
        </p:nvPicPr>
        <p:blipFill rotWithShape="1">
          <a:blip r:embed="rId3" cstate="print"/>
          <a:srcRect l="234" t="27055" r="63498" b="64243"/>
          <a:stretch/>
        </p:blipFill>
        <p:spPr bwMode="auto">
          <a:xfrm>
            <a:off x="5582583" y="1964238"/>
            <a:ext cx="1028619" cy="566941"/>
          </a:xfrm>
          <a:prstGeom prst="rect">
            <a:avLst/>
          </a:prstGeom>
          <a:noFill/>
          <a:ln w="9525">
            <a:noFill/>
            <a:miter lim="800000"/>
            <a:headEnd/>
            <a:tailEnd/>
          </a:ln>
        </p:spPr>
      </p:pic>
      <p:pic>
        <p:nvPicPr>
          <p:cNvPr id="19" name="Picture 2"/>
          <p:cNvPicPr>
            <a:picLocks noChangeAspect="1" noChangeArrowheads="1"/>
          </p:cNvPicPr>
          <p:nvPr/>
        </p:nvPicPr>
        <p:blipFill rotWithShape="1">
          <a:blip r:embed="rId3" cstate="print"/>
          <a:srcRect l="34408" t="28369" r="32576" b="64344"/>
          <a:stretch/>
        </p:blipFill>
        <p:spPr bwMode="auto">
          <a:xfrm>
            <a:off x="7231613" y="2019415"/>
            <a:ext cx="1093503" cy="554453"/>
          </a:xfrm>
          <a:prstGeom prst="rect">
            <a:avLst/>
          </a:prstGeom>
          <a:noFill/>
          <a:ln w="9525">
            <a:noFill/>
            <a:miter lim="800000"/>
            <a:headEnd/>
            <a:tailEnd/>
          </a:ln>
        </p:spPr>
      </p:pic>
      <p:pic>
        <p:nvPicPr>
          <p:cNvPr id="20" name="Picture 2"/>
          <p:cNvPicPr>
            <a:picLocks noChangeAspect="1" noChangeArrowheads="1"/>
          </p:cNvPicPr>
          <p:nvPr/>
        </p:nvPicPr>
        <p:blipFill rotWithShape="1">
          <a:blip r:embed="rId3" cstate="print"/>
          <a:srcRect l="68124" t="26850" r="5164" b="65458"/>
          <a:stretch/>
        </p:blipFill>
        <p:spPr bwMode="auto">
          <a:xfrm>
            <a:off x="2455053" y="2771695"/>
            <a:ext cx="757588" cy="501161"/>
          </a:xfrm>
          <a:prstGeom prst="rect">
            <a:avLst/>
          </a:prstGeom>
          <a:noFill/>
          <a:ln w="9525">
            <a:noFill/>
            <a:miter lim="800000"/>
            <a:headEnd/>
            <a:tailEnd/>
          </a:ln>
        </p:spPr>
      </p:pic>
      <p:pic>
        <p:nvPicPr>
          <p:cNvPr id="21" name="Picture 2"/>
          <p:cNvPicPr>
            <a:picLocks noChangeAspect="1" noChangeArrowheads="1"/>
          </p:cNvPicPr>
          <p:nvPr/>
        </p:nvPicPr>
        <p:blipFill rotWithShape="1">
          <a:blip r:embed="rId3" cstate="print"/>
          <a:srcRect l="1163" t="35757" r="50943" b="58474"/>
          <a:stretch/>
        </p:blipFill>
        <p:spPr bwMode="auto">
          <a:xfrm>
            <a:off x="855903" y="2927469"/>
            <a:ext cx="1358330" cy="375872"/>
          </a:xfrm>
          <a:prstGeom prst="rect">
            <a:avLst/>
          </a:prstGeom>
          <a:noFill/>
          <a:ln w="9525">
            <a:noFill/>
            <a:miter lim="800000"/>
            <a:headEnd/>
            <a:tailEnd/>
          </a:ln>
        </p:spPr>
      </p:pic>
      <p:pic>
        <p:nvPicPr>
          <p:cNvPr id="22" name="Picture 2"/>
          <p:cNvPicPr>
            <a:picLocks noChangeAspect="1" noChangeArrowheads="1"/>
          </p:cNvPicPr>
          <p:nvPr/>
        </p:nvPicPr>
        <p:blipFill rotWithShape="1">
          <a:blip r:embed="rId3" cstate="print"/>
          <a:srcRect l="54406" t="35759" r="1649" b="58674"/>
          <a:stretch/>
        </p:blipFill>
        <p:spPr bwMode="auto">
          <a:xfrm>
            <a:off x="5427163" y="2848945"/>
            <a:ext cx="1354013" cy="394026"/>
          </a:xfrm>
          <a:prstGeom prst="rect">
            <a:avLst/>
          </a:prstGeom>
          <a:noFill/>
          <a:ln w="9525">
            <a:noFill/>
            <a:miter lim="800000"/>
            <a:headEnd/>
            <a:tailEnd/>
          </a:ln>
        </p:spPr>
      </p:pic>
      <p:pic>
        <p:nvPicPr>
          <p:cNvPr id="23" name="Picture 2"/>
          <p:cNvPicPr>
            <a:picLocks noChangeAspect="1" noChangeArrowheads="1"/>
          </p:cNvPicPr>
          <p:nvPr/>
        </p:nvPicPr>
        <p:blipFill rotWithShape="1">
          <a:blip r:embed="rId3" cstate="print"/>
          <a:srcRect l="2323" t="42033" r="74658" b="50983"/>
          <a:stretch/>
        </p:blipFill>
        <p:spPr bwMode="auto">
          <a:xfrm>
            <a:off x="7298721" y="2792074"/>
            <a:ext cx="652829" cy="455002"/>
          </a:xfrm>
          <a:prstGeom prst="rect">
            <a:avLst/>
          </a:prstGeom>
          <a:noFill/>
          <a:ln w="9525">
            <a:noFill/>
            <a:miter lim="800000"/>
            <a:headEnd/>
            <a:tailEnd/>
          </a:ln>
        </p:spPr>
      </p:pic>
      <p:pic>
        <p:nvPicPr>
          <p:cNvPr id="25" name="Picture 2"/>
          <p:cNvPicPr>
            <a:picLocks noChangeAspect="1" noChangeArrowheads="1"/>
          </p:cNvPicPr>
          <p:nvPr/>
        </p:nvPicPr>
        <p:blipFill rotWithShape="1">
          <a:blip r:embed="rId3" cstate="print"/>
          <a:srcRect l="58591" t="43146" r="979" b="51793"/>
          <a:stretch/>
        </p:blipFill>
        <p:spPr bwMode="auto">
          <a:xfrm>
            <a:off x="3560703" y="3598010"/>
            <a:ext cx="1146647" cy="329712"/>
          </a:xfrm>
          <a:prstGeom prst="rect">
            <a:avLst/>
          </a:prstGeom>
          <a:noFill/>
          <a:ln w="9525">
            <a:noFill/>
            <a:miter lim="800000"/>
            <a:headEnd/>
            <a:tailEnd/>
          </a:ln>
        </p:spPr>
      </p:pic>
      <p:pic>
        <p:nvPicPr>
          <p:cNvPr id="28" name="Picture 2"/>
          <p:cNvPicPr>
            <a:picLocks noChangeAspect="1" noChangeArrowheads="1"/>
          </p:cNvPicPr>
          <p:nvPr/>
        </p:nvPicPr>
        <p:blipFill rotWithShape="1">
          <a:blip r:embed="rId3" cstate="print"/>
          <a:srcRect l="53010" t="49320" r="980" b="45012"/>
          <a:stretch/>
        </p:blipFill>
        <p:spPr bwMode="auto">
          <a:xfrm>
            <a:off x="869276" y="3555278"/>
            <a:ext cx="1541721" cy="436292"/>
          </a:xfrm>
          <a:prstGeom prst="rect">
            <a:avLst/>
          </a:prstGeom>
          <a:noFill/>
          <a:ln w="9525">
            <a:noFill/>
            <a:miter lim="800000"/>
            <a:headEnd/>
            <a:tailEnd/>
          </a:ln>
        </p:spPr>
      </p:pic>
      <p:pic>
        <p:nvPicPr>
          <p:cNvPr id="29" name="Picture 2"/>
          <p:cNvPicPr>
            <a:picLocks noChangeAspect="1" noChangeArrowheads="1"/>
          </p:cNvPicPr>
          <p:nvPr/>
        </p:nvPicPr>
        <p:blipFill rotWithShape="1">
          <a:blip r:embed="rId3" cstate="print"/>
          <a:srcRect l="15576" t="54785" r="50477" b="38231"/>
          <a:stretch/>
        </p:blipFill>
        <p:spPr bwMode="auto">
          <a:xfrm>
            <a:off x="2457125" y="3491373"/>
            <a:ext cx="962758" cy="455003"/>
          </a:xfrm>
          <a:prstGeom prst="rect">
            <a:avLst/>
          </a:prstGeom>
          <a:noFill/>
          <a:ln w="9525">
            <a:noFill/>
            <a:miter lim="800000"/>
            <a:headEnd/>
            <a:tailEnd/>
          </a:ln>
        </p:spPr>
      </p:pic>
      <p:pic>
        <p:nvPicPr>
          <p:cNvPr id="32" name="Picture 2"/>
          <p:cNvPicPr>
            <a:picLocks noChangeAspect="1" noChangeArrowheads="1"/>
          </p:cNvPicPr>
          <p:nvPr/>
        </p:nvPicPr>
        <p:blipFill rotWithShape="1">
          <a:blip r:embed="rId3" cstate="print"/>
          <a:srcRect l="62311" t="61061" r="1444" b="32866"/>
          <a:stretch/>
        </p:blipFill>
        <p:spPr bwMode="auto">
          <a:xfrm>
            <a:off x="4069141" y="4350443"/>
            <a:ext cx="1027952" cy="395654"/>
          </a:xfrm>
          <a:prstGeom prst="rect">
            <a:avLst/>
          </a:prstGeom>
          <a:noFill/>
          <a:ln w="9525">
            <a:noFill/>
            <a:miter lim="800000"/>
            <a:headEnd/>
            <a:tailEnd/>
          </a:ln>
        </p:spPr>
      </p:pic>
      <p:pic>
        <p:nvPicPr>
          <p:cNvPr id="33" name="Picture 2"/>
          <p:cNvPicPr>
            <a:picLocks noChangeAspect="1" noChangeArrowheads="1"/>
          </p:cNvPicPr>
          <p:nvPr/>
        </p:nvPicPr>
        <p:blipFill rotWithShape="1">
          <a:blip r:embed="rId3" cstate="print"/>
          <a:srcRect l="2994" t="67326" r="64454" b="26399"/>
          <a:stretch/>
        </p:blipFill>
        <p:spPr bwMode="auto">
          <a:xfrm>
            <a:off x="2584651" y="4317685"/>
            <a:ext cx="923192" cy="408843"/>
          </a:xfrm>
          <a:prstGeom prst="rect">
            <a:avLst/>
          </a:prstGeom>
          <a:noFill/>
          <a:ln w="9525">
            <a:noFill/>
            <a:miter lim="800000"/>
            <a:headEnd/>
            <a:tailEnd/>
          </a:ln>
        </p:spPr>
      </p:pic>
      <p:sp>
        <p:nvSpPr>
          <p:cNvPr id="36" name="TextBox 4"/>
          <p:cNvSpPr txBox="1"/>
          <p:nvPr/>
        </p:nvSpPr>
        <p:spPr>
          <a:xfrm>
            <a:off x="814763" y="1319171"/>
            <a:ext cx="6986588" cy="600164"/>
          </a:xfrm>
          <a:prstGeom prst="rect">
            <a:avLst/>
          </a:prstGeom>
          <a:noFill/>
        </p:spPr>
        <p:txBody>
          <a:bodyPr wrap="square" rtlCol="0">
            <a:spAutoFit/>
          </a:bodyPr>
          <a:lstStyle/>
          <a:p>
            <a:pPr defTabSz="685800"/>
            <a:r>
              <a:rPr lang="en-US" sz="3300" b="1" dirty="0">
                <a:solidFill>
                  <a:srgbClr val="216AB6"/>
                </a:solidFill>
                <a:latin typeface="Calibri Light"/>
              </a:rPr>
              <a:t>Sustaining Corporate Members</a:t>
            </a:r>
          </a:p>
        </p:txBody>
      </p:sp>
      <p:sp>
        <p:nvSpPr>
          <p:cNvPr id="37" name="TextBox 4"/>
          <p:cNvSpPr txBox="1"/>
          <p:nvPr/>
        </p:nvSpPr>
        <p:spPr>
          <a:xfrm>
            <a:off x="937460" y="5025695"/>
            <a:ext cx="7269081" cy="738664"/>
          </a:xfrm>
          <a:prstGeom prst="rect">
            <a:avLst/>
          </a:prstGeom>
          <a:noFill/>
        </p:spPr>
        <p:txBody>
          <a:bodyPr wrap="square" rtlCol="0">
            <a:spAutoFit/>
          </a:bodyPr>
          <a:lstStyle/>
          <a:p>
            <a:pPr algn="ctr" defTabSz="685800"/>
            <a:r>
              <a:rPr lang="en-US" sz="2100" b="1" dirty="0">
                <a:solidFill>
                  <a:srgbClr val="2EB34D"/>
                </a:solidFill>
                <a:latin typeface="Calibri"/>
              </a:rPr>
              <a:t>These organizations have joined ADRIC as leaders in Alternative Dispute Resolution and receive numerous special benefits.</a:t>
            </a:r>
          </a:p>
        </p:txBody>
      </p:sp>
      <p:pic>
        <p:nvPicPr>
          <p:cNvPr id="38" name="Picture 37" descr="Sulha Solutions logo.png"/>
          <p:cNvPicPr>
            <a:picLocks noChangeAspect="1"/>
          </p:cNvPicPr>
          <p:nvPr/>
        </p:nvPicPr>
        <p:blipFill>
          <a:blip r:embed="rId4" cstate="print"/>
          <a:stretch>
            <a:fillRect/>
          </a:stretch>
        </p:blipFill>
        <p:spPr>
          <a:xfrm>
            <a:off x="5675304" y="4060046"/>
            <a:ext cx="725155" cy="725155"/>
          </a:xfrm>
          <a:prstGeom prst="rect">
            <a:avLst/>
          </a:prstGeom>
        </p:spPr>
      </p:pic>
      <p:pic>
        <p:nvPicPr>
          <p:cNvPr id="39" name="Picture 38" descr="KPMG_NoCP_CMYK_US_284.jpg"/>
          <p:cNvPicPr>
            <a:picLocks noChangeAspect="1"/>
          </p:cNvPicPr>
          <p:nvPr/>
        </p:nvPicPr>
        <p:blipFill>
          <a:blip r:embed="rId5" cstate="print"/>
          <a:stretch>
            <a:fillRect/>
          </a:stretch>
        </p:blipFill>
        <p:spPr>
          <a:xfrm>
            <a:off x="5412481" y="3266478"/>
            <a:ext cx="1208336" cy="892604"/>
          </a:xfrm>
          <a:prstGeom prst="rect">
            <a:avLst/>
          </a:prstGeom>
        </p:spPr>
      </p:pic>
      <p:pic>
        <p:nvPicPr>
          <p:cNvPr id="40" name="Picture 39" descr="MNP_logo343C.jpg"/>
          <p:cNvPicPr>
            <a:picLocks noChangeAspect="1"/>
          </p:cNvPicPr>
          <p:nvPr/>
        </p:nvPicPr>
        <p:blipFill>
          <a:blip r:embed="rId6" cstate="print"/>
          <a:stretch>
            <a:fillRect/>
          </a:stretch>
        </p:blipFill>
        <p:spPr>
          <a:xfrm>
            <a:off x="7198846" y="3556801"/>
            <a:ext cx="1050602" cy="355203"/>
          </a:xfrm>
          <a:prstGeom prst="rect">
            <a:avLst/>
          </a:prstGeom>
        </p:spPr>
      </p:pic>
      <p:pic>
        <p:nvPicPr>
          <p:cNvPr id="41" name="Picture 40" descr="DELOITTE_PRI_RGB.jpg"/>
          <p:cNvPicPr>
            <a:picLocks noChangeAspect="1"/>
          </p:cNvPicPr>
          <p:nvPr/>
        </p:nvPicPr>
        <p:blipFill>
          <a:blip r:embed="rId7" cstate="print"/>
          <a:stretch>
            <a:fillRect/>
          </a:stretch>
        </p:blipFill>
        <p:spPr>
          <a:xfrm>
            <a:off x="3502920" y="2787768"/>
            <a:ext cx="1310001" cy="532442"/>
          </a:xfrm>
          <a:prstGeom prst="rect">
            <a:avLst/>
          </a:prstGeom>
        </p:spPr>
      </p:pic>
    </p:spTree>
    <p:extLst>
      <p:ext uri="{BB962C8B-B14F-4D97-AF65-F5344CB8AC3E}">
        <p14:creationId xmlns:p14="http://schemas.microsoft.com/office/powerpoint/2010/main" val="3065487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2728" y="4147332"/>
            <a:ext cx="7270787" cy="392415"/>
          </a:xfrm>
          <a:prstGeom prst="rect">
            <a:avLst/>
          </a:prstGeom>
        </p:spPr>
        <p:txBody>
          <a:bodyPr wrap="square">
            <a:spAutoFit/>
          </a:bodyPr>
          <a:lstStyle/>
          <a:p>
            <a:pPr defTabSz="685800"/>
            <a:r>
              <a:rPr lang="fr-CA" sz="1950" b="1" dirty="0">
                <a:solidFill>
                  <a:srgbClr val="4CBA4C"/>
                </a:solidFill>
                <a:latin typeface="Calibri"/>
              </a:rPr>
              <a:t>LEADING DISPUTE RESOLUTION IN CANADA</a:t>
            </a:r>
            <a:endParaRPr lang="en-US" sz="1950" dirty="0">
              <a:solidFill>
                <a:prstClr val="black"/>
              </a:solidFill>
              <a:latin typeface="Calibri"/>
            </a:endParaRPr>
          </a:p>
        </p:txBody>
      </p:sp>
      <p:sp>
        <p:nvSpPr>
          <p:cNvPr id="6" name="Rectangle 5"/>
          <p:cNvSpPr/>
          <p:nvPr/>
        </p:nvSpPr>
        <p:spPr>
          <a:xfrm>
            <a:off x="965047" y="4467385"/>
            <a:ext cx="7246148" cy="392415"/>
          </a:xfrm>
          <a:prstGeom prst="rect">
            <a:avLst/>
          </a:prstGeom>
        </p:spPr>
        <p:txBody>
          <a:bodyPr wrap="square">
            <a:spAutoFit/>
          </a:bodyPr>
          <a:lstStyle/>
          <a:p>
            <a:pPr defTabSz="685800"/>
            <a:r>
              <a:rPr lang="fr-CA" sz="1950" b="1" dirty="0">
                <a:solidFill>
                  <a:srgbClr val="4CBA4C"/>
                </a:solidFill>
                <a:latin typeface="Calibri"/>
              </a:rPr>
              <a:t>À L’AVANT-PLAN DE LA RÉSOLUTION DES DIFFÉRENDS AU CANADA</a:t>
            </a:r>
            <a:endParaRPr lang="en-US" sz="1950" dirty="0">
              <a:solidFill>
                <a:prstClr val="black"/>
              </a:solidFill>
              <a:latin typeface="Calibri"/>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21438"/>
          <a:stretch/>
        </p:blipFill>
        <p:spPr>
          <a:xfrm>
            <a:off x="771353" y="1672181"/>
            <a:ext cx="7543800" cy="2441400"/>
          </a:xfrm>
          <a:prstGeom prst="rect">
            <a:avLst/>
          </a:prstGeom>
        </p:spPr>
      </p:pic>
      <p:sp>
        <p:nvSpPr>
          <p:cNvPr id="7" name="Rectangle 6"/>
          <p:cNvSpPr/>
          <p:nvPr/>
        </p:nvSpPr>
        <p:spPr>
          <a:xfrm rot="16200000">
            <a:off x="-2528889" y="3386138"/>
            <a:ext cx="5143502" cy="85726"/>
          </a:xfrm>
          <a:prstGeom prst="rect">
            <a:avLst/>
          </a:prstGeom>
          <a:solidFill>
            <a:srgbClr val="2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8" name="Rectangle 7"/>
          <p:cNvSpPr/>
          <p:nvPr/>
        </p:nvSpPr>
        <p:spPr>
          <a:xfrm rot="16200000">
            <a:off x="-2443163" y="3386137"/>
            <a:ext cx="5143502" cy="85727"/>
          </a:xfrm>
          <a:prstGeom prst="rect">
            <a:avLst/>
          </a:prstGeom>
          <a:solidFill>
            <a:srgbClr val="2E2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9" name="Rectangle 8"/>
          <p:cNvSpPr/>
          <p:nvPr/>
        </p:nvSpPr>
        <p:spPr>
          <a:xfrm rot="16200000">
            <a:off x="-2357437" y="3386137"/>
            <a:ext cx="5143501" cy="85726"/>
          </a:xfrm>
          <a:prstGeom prst="rect">
            <a:avLst/>
          </a:prstGeom>
          <a:solidFill>
            <a:srgbClr val="2EB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10" name="Rectangle 9"/>
          <p:cNvSpPr/>
          <p:nvPr/>
        </p:nvSpPr>
        <p:spPr>
          <a:xfrm>
            <a:off x="0" y="1163288"/>
            <a:ext cx="9144000" cy="600164"/>
          </a:xfrm>
          <a:prstGeom prst="rect">
            <a:avLst/>
          </a:prstGeom>
        </p:spPr>
        <p:txBody>
          <a:bodyPr wrap="square">
            <a:spAutoFit/>
          </a:bodyPr>
          <a:lstStyle/>
          <a:p>
            <a:pPr algn="ctr" defTabSz="685800"/>
            <a:r>
              <a:rPr lang="fr-CA" sz="3300" b="1" dirty="0" err="1">
                <a:solidFill>
                  <a:srgbClr val="4CBA4C"/>
                </a:solidFill>
                <a:latin typeface="Calibri"/>
              </a:rPr>
              <a:t>Thank</a:t>
            </a:r>
            <a:r>
              <a:rPr lang="fr-CA" sz="3300" b="1" dirty="0">
                <a:solidFill>
                  <a:srgbClr val="4CBA4C"/>
                </a:solidFill>
                <a:latin typeface="Calibri"/>
              </a:rPr>
              <a:t> </a:t>
            </a:r>
            <a:r>
              <a:rPr lang="fr-CA" sz="3300" b="1" dirty="0" err="1">
                <a:solidFill>
                  <a:srgbClr val="4CBA4C"/>
                </a:solidFill>
                <a:latin typeface="Calibri"/>
              </a:rPr>
              <a:t>you</a:t>
            </a:r>
            <a:r>
              <a:rPr lang="fr-CA" sz="3300" b="1" dirty="0">
                <a:solidFill>
                  <a:srgbClr val="4CBA4C"/>
                </a:solidFill>
                <a:latin typeface="Calibri"/>
              </a:rPr>
              <a:t>!</a:t>
            </a:r>
            <a:endParaRPr lang="en-CA" sz="3300" dirty="0">
              <a:solidFill>
                <a:prstClr val="black"/>
              </a:solidFill>
              <a:latin typeface="Calibri"/>
            </a:endParaRPr>
          </a:p>
        </p:txBody>
      </p:sp>
      <p:sp>
        <p:nvSpPr>
          <p:cNvPr id="11" name="Rectangle 10"/>
          <p:cNvSpPr/>
          <p:nvPr/>
        </p:nvSpPr>
        <p:spPr>
          <a:xfrm>
            <a:off x="242289" y="5124935"/>
            <a:ext cx="8901712" cy="415498"/>
          </a:xfrm>
          <a:prstGeom prst="rect">
            <a:avLst/>
          </a:prstGeom>
        </p:spPr>
        <p:txBody>
          <a:bodyPr wrap="square">
            <a:spAutoFit/>
          </a:bodyPr>
          <a:lstStyle/>
          <a:p>
            <a:pPr algn="ctr" defTabSz="685800"/>
            <a:r>
              <a:rPr lang="en-US" sz="2100" dirty="0">
                <a:solidFill>
                  <a:prstClr val="black"/>
                </a:solidFill>
                <a:latin typeface="Calibri"/>
              </a:rPr>
              <a:t>Comments or suggestions are always welcome: </a:t>
            </a:r>
            <a:r>
              <a:rPr lang="en-US" sz="2100" u="sng" dirty="0">
                <a:solidFill>
                  <a:prstClr val="black"/>
                </a:solidFill>
                <a:latin typeface="Calibri"/>
                <a:hlinkClick r:id="rId3"/>
              </a:rPr>
              <a:t>executivedirector@adric.ca</a:t>
            </a:r>
            <a:endParaRPr lang="en-CA" sz="2100" dirty="0">
              <a:solidFill>
                <a:prstClr val="black"/>
              </a:solidFill>
              <a:latin typeface="Calibri"/>
            </a:endParaRPr>
          </a:p>
        </p:txBody>
      </p:sp>
    </p:spTree>
    <p:extLst>
      <p:ext uri="{BB962C8B-B14F-4D97-AF65-F5344CB8AC3E}">
        <p14:creationId xmlns:p14="http://schemas.microsoft.com/office/powerpoint/2010/main" val="815443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a:solidFill>
                  <a:schemeClr val="bg1"/>
                </a:solidFill>
                <a:latin typeface="Arial" pitchFamily="34" charset="0"/>
                <a:cs typeface="Arial" pitchFamily="34" charset="0"/>
              </a:rPr>
              <a:t>President’s Message</a:t>
            </a:r>
          </a:p>
        </p:txBody>
      </p:sp>
      <p:sp>
        <p:nvSpPr>
          <p:cNvPr id="5" name="TextBox 4"/>
          <p:cNvSpPr txBox="1"/>
          <p:nvPr/>
        </p:nvSpPr>
        <p:spPr>
          <a:xfrm>
            <a:off x="2843808" y="5445224"/>
            <a:ext cx="3600400" cy="1107996"/>
          </a:xfrm>
          <a:prstGeom prst="rect">
            <a:avLst/>
          </a:prstGeom>
          <a:noFill/>
        </p:spPr>
        <p:txBody>
          <a:bodyPr wrap="square" rtlCol="0">
            <a:spAutoFit/>
          </a:bodyPr>
          <a:lstStyle/>
          <a:p>
            <a:pPr algn="ctr"/>
            <a:endParaRPr lang="en-US" sz="6600" b="1" dirty="0"/>
          </a:p>
        </p:txBody>
      </p:sp>
      <p:sp>
        <p:nvSpPr>
          <p:cNvPr id="6" name="TextBox 5"/>
          <p:cNvSpPr txBox="1"/>
          <p:nvPr/>
        </p:nvSpPr>
        <p:spPr>
          <a:xfrm>
            <a:off x="827584" y="1674666"/>
            <a:ext cx="7560840" cy="954107"/>
          </a:xfrm>
          <a:prstGeom prst="rect">
            <a:avLst/>
          </a:prstGeom>
          <a:noFill/>
        </p:spPr>
        <p:txBody>
          <a:bodyPr wrap="square" rtlCol="0">
            <a:spAutoFit/>
          </a:bodyPr>
          <a:lstStyle/>
          <a:p>
            <a:pPr algn="ctr"/>
            <a:r>
              <a:rPr lang="en-CA" sz="2800" b="1" dirty="0"/>
              <a:t>Barbara McNeil, </a:t>
            </a:r>
            <a:r>
              <a:rPr lang="en-CA" sz="2800" b="1" dirty="0" smtClean="0"/>
              <a:t>C.Med, Q.Arb</a:t>
            </a:r>
          </a:p>
          <a:p>
            <a:pPr algn="ctr"/>
            <a:r>
              <a:rPr lang="en-CA" sz="2800" b="1" dirty="0" smtClean="0"/>
              <a:t>ADRIA </a:t>
            </a:r>
            <a:r>
              <a:rPr lang="en-CA" sz="2800" b="1" dirty="0"/>
              <a:t>President 2019/2020</a:t>
            </a:r>
          </a:p>
        </p:txBody>
      </p:sp>
      <p:pic>
        <p:nvPicPr>
          <p:cNvPr id="3" name="Picture 2"/>
          <p:cNvPicPr>
            <a:picLocks noChangeAspect="1"/>
          </p:cNvPicPr>
          <p:nvPr/>
        </p:nvPicPr>
        <p:blipFill>
          <a:blip r:embed="rId3"/>
          <a:stretch>
            <a:fillRect/>
          </a:stretch>
        </p:blipFill>
        <p:spPr>
          <a:xfrm>
            <a:off x="2851121" y="2648027"/>
            <a:ext cx="3762375" cy="3819525"/>
          </a:xfrm>
          <a:prstGeom prst="rect">
            <a:avLst/>
          </a:prstGeom>
        </p:spPr>
      </p:pic>
    </p:spTree>
  </p:cSld>
  <p:clrMapOvr>
    <a:masterClrMapping/>
  </p:clrMapOvr>
  <p:transition>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smtClean="0">
                <a:solidFill>
                  <a:schemeClr val="bg1"/>
                </a:solidFill>
                <a:latin typeface="Arial" pitchFamily="34" charset="0"/>
                <a:cs typeface="Arial" pitchFamily="34" charset="0"/>
              </a:rPr>
              <a:t>Strategic Initiatives (pre-</a:t>
            </a:r>
            <a:r>
              <a:rPr lang="en-CA" b="1" dirty="0" err="1" smtClean="0">
                <a:solidFill>
                  <a:schemeClr val="bg1"/>
                </a:solidFill>
                <a:latin typeface="Arial" pitchFamily="34" charset="0"/>
                <a:cs typeface="Arial" pitchFamily="34" charset="0"/>
              </a:rPr>
              <a:t>Covid</a:t>
            </a:r>
            <a:r>
              <a:rPr lang="en-CA" b="1" dirty="0" smtClean="0">
                <a:solidFill>
                  <a:schemeClr val="bg1"/>
                </a:solidFill>
                <a:latin typeface="Arial" pitchFamily="34" charset="0"/>
                <a:cs typeface="Arial" pitchFamily="34" charset="0"/>
              </a:rPr>
              <a:t>)</a:t>
            </a:r>
            <a:endParaRPr lang="en-CA" b="1" dirty="0">
              <a:solidFill>
                <a:schemeClr val="bg1"/>
              </a:solidFill>
              <a:latin typeface="Arial" pitchFamily="34" charset="0"/>
              <a:cs typeface="Arial" pitchFamily="34" charset="0"/>
            </a:endParaRPr>
          </a:p>
        </p:txBody>
      </p:sp>
      <p:sp>
        <p:nvSpPr>
          <p:cNvPr id="5" name="TextBox 4"/>
          <p:cNvSpPr txBox="1"/>
          <p:nvPr/>
        </p:nvSpPr>
        <p:spPr>
          <a:xfrm>
            <a:off x="2843808" y="5445224"/>
            <a:ext cx="3600400" cy="1107996"/>
          </a:xfrm>
          <a:prstGeom prst="rect">
            <a:avLst/>
          </a:prstGeom>
          <a:noFill/>
        </p:spPr>
        <p:txBody>
          <a:bodyPr wrap="square" rtlCol="0">
            <a:spAutoFit/>
          </a:bodyPr>
          <a:lstStyle/>
          <a:p>
            <a:pPr algn="ctr"/>
            <a:endParaRPr lang="en-US" sz="6600" b="1" dirty="0"/>
          </a:p>
        </p:txBody>
      </p:sp>
      <p:sp>
        <p:nvSpPr>
          <p:cNvPr id="3" name="Rectangle 2"/>
          <p:cNvSpPr/>
          <p:nvPr/>
        </p:nvSpPr>
        <p:spPr>
          <a:xfrm>
            <a:off x="757808" y="1844824"/>
            <a:ext cx="7772400" cy="3703578"/>
          </a:xfrm>
          <a:prstGeom prst="rect">
            <a:avLst/>
          </a:prstGeom>
        </p:spPr>
        <p:txBody>
          <a:bodyPr wrap="square">
            <a:spAutoFit/>
          </a:bodyPr>
          <a:lstStyle/>
          <a:p>
            <a:pPr>
              <a:spcAft>
                <a:spcPts val="0"/>
              </a:spcAft>
            </a:pPr>
            <a:r>
              <a:rPr lang="en-CA" sz="2200" b="1" dirty="0" smtClean="0">
                <a:latin typeface="Calibri" panose="020F0502020204030204" pitchFamily="34" charset="0"/>
                <a:ea typeface="Calibri" panose="020F0502020204030204" pitchFamily="34" charset="0"/>
              </a:rPr>
              <a:t>ADRIA Board of Directors’ Strategic </a:t>
            </a:r>
            <a:r>
              <a:rPr lang="en-CA" sz="2200" b="1" dirty="0">
                <a:latin typeface="Calibri" panose="020F0502020204030204" pitchFamily="34" charset="0"/>
                <a:ea typeface="Calibri" panose="020F0502020204030204" pitchFamily="34" charset="0"/>
              </a:rPr>
              <a:t>Initiatives </a:t>
            </a:r>
            <a:r>
              <a:rPr lang="en-CA" sz="2200" b="1" dirty="0" smtClean="0">
                <a:latin typeface="Calibri" panose="020F0502020204030204" pitchFamily="34" charset="0"/>
                <a:ea typeface="Calibri" panose="020F0502020204030204" pitchFamily="34" charset="0"/>
              </a:rPr>
              <a:t>for 2019/2020:</a:t>
            </a:r>
            <a:endParaRPr lang="en-CA" sz="2200" dirty="0">
              <a:latin typeface="Calibri" panose="020F0502020204030204" pitchFamily="34" charset="0"/>
              <a:ea typeface="Calibri" panose="020F0502020204030204" pitchFamily="34" charset="0"/>
            </a:endParaRPr>
          </a:p>
          <a:p>
            <a:pPr>
              <a:spcAft>
                <a:spcPts val="0"/>
              </a:spcAft>
            </a:pPr>
            <a:r>
              <a:rPr lang="en-CA" dirty="0">
                <a:latin typeface="Calibri" panose="020F0502020204030204" pitchFamily="34" charset="0"/>
                <a:ea typeface="Calibri" panose="020F0502020204030204" pitchFamily="34" charset="0"/>
              </a:rPr>
              <a:t> </a:t>
            </a:r>
          </a:p>
          <a:p>
            <a:pPr marL="342900" lvl="0" indent="-342900">
              <a:lnSpc>
                <a:spcPct val="105000"/>
              </a:lnSpc>
              <a:spcAft>
                <a:spcPts val="800"/>
              </a:spcAft>
              <a:buFont typeface="+mj-lt"/>
              <a:buAutoNum type="arabicPeriod"/>
            </a:pPr>
            <a:r>
              <a:rPr lang="en-CA" sz="2000" dirty="0">
                <a:ea typeface="Times New Roman" panose="02020603050405020304" pitchFamily="18" charset="0"/>
              </a:rPr>
              <a:t>Create the strategic business plan to have ADRIA ready to be a self-regulating professional organization, should the need arise. </a:t>
            </a:r>
            <a:r>
              <a:rPr lang="en-CA" sz="2000" dirty="0">
                <a:latin typeface="Calibri" panose="020F0502020204030204" pitchFamily="34" charset="0"/>
                <a:ea typeface="Calibri" panose="020F0502020204030204" pitchFamily="34" charset="0"/>
              </a:rPr>
              <a:t> </a:t>
            </a:r>
          </a:p>
          <a:p>
            <a:pPr marL="342900" lvl="0" indent="-342900">
              <a:lnSpc>
                <a:spcPct val="105000"/>
              </a:lnSpc>
              <a:spcAft>
                <a:spcPts val="800"/>
              </a:spcAft>
              <a:buFont typeface="+mj-lt"/>
              <a:buAutoNum type="arabicPeriod"/>
            </a:pPr>
            <a:r>
              <a:rPr lang="en-CA" sz="2000" dirty="0">
                <a:latin typeface="Calibri" panose="020F0502020204030204" pitchFamily="34" charset="0"/>
                <a:ea typeface="Times New Roman" panose="02020603050405020304" pitchFamily="18" charset="0"/>
              </a:rPr>
              <a:t>Focus on and develop the key relationships that advance the interest of ADRIA members. </a:t>
            </a:r>
            <a:endParaRPr lang="en-CA" sz="2000" dirty="0">
              <a:latin typeface="Calibri" panose="020F0502020204030204" pitchFamily="34" charset="0"/>
              <a:ea typeface="Calibri" panose="020F0502020204030204" pitchFamily="34" charset="0"/>
            </a:endParaRPr>
          </a:p>
          <a:p>
            <a:pPr marL="342900" lvl="0" indent="-342900">
              <a:lnSpc>
                <a:spcPct val="105000"/>
              </a:lnSpc>
              <a:spcAft>
                <a:spcPts val="800"/>
              </a:spcAft>
              <a:buFont typeface="+mj-lt"/>
              <a:buAutoNum type="arabicPeriod"/>
            </a:pPr>
            <a:r>
              <a:rPr lang="en-CA" sz="2000" dirty="0">
                <a:latin typeface="Calibri" panose="020F0502020204030204" pitchFamily="34" charset="0"/>
                <a:ea typeface="Times New Roman" panose="02020603050405020304" pitchFamily="18" charset="0"/>
              </a:rPr>
              <a:t>Develop and administer dispute resolution rosters to access the services of ADRIA’s members. </a:t>
            </a:r>
            <a:r>
              <a:rPr lang="en-CA" sz="2000" dirty="0">
                <a:latin typeface="Calibri" panose="020F0502020204030204" pitchFamily="34" charset="0"/>
                <a:ea typeface="Calibri" panose="020F0502020204030204" pitchFamily="34" charset="0"/>
              </a:rPr>
              <a:t> </a:t>
            </a:r>
          </a:p>
          <a:p>
            <a:pPr marL="342900" lvl="0" indent="-342900">
              <a:lnSpc>
                <a:spcPct val="105000"/>
              </a:lnSpc>
              <a:spcAft>
                <a:spcPts val="800"/>
              </a:spcAft>
              <a:buFont typeface="+mj-lt"/>
              <a:buAutoNum type="arabicPeriod"/>
            </a:pPr>
            <a:r>
              <a:rPr lang="en-CA" sz="2000" dirty="0">
                <a:latin typeface="Calibri" panose="020F0502020204030204" pitchFamily="34" charset="0"/>
                <a:ea typeface="Times New Roman" panose="02020603050405020304" pitchFamily="18" charset="0"/>
              </a:rPr>
              <a:t>Define competencies for dispute resolution practitioners. </a:t>
            </a:r>
            <a:endParaRPr lang="en-CA" sz="2000" dirty="0">
              <a:latin typeface="Calibri" panose="020F0502020204030204" pitchFamily="34" charset="0"/>
              <a:ea typeface="Calibri" panose="020F0502020204030204" pitchFamily="34" charset="0"/>
            </a:endParaRPr>
          </a:p>
          <a:p>
            <a:pPr marL="342900" lvl="0" indent="-342900">
              <a:lnSpc>
                <a:spcPct val="105000"/>
              </a:lnSpc>
              <a:spcAft>
                <a:spcPts val="800"/>
              </a:spcAft>
              <a:buFont typeface="+mj-lt"/>
              <a:buAutoNum type="arabicPeriod"/>
            </a:pPr>
            <a:r>
              <a:rPr lang="en-CA" sz="2000" dirty="0">
                <a:ea typeface="Times New Roman" panose="02020603050405020304" pitchFamily="18" charset="0"/>
              </a:rPr>
              <a:t>Develop revenue streams in addition to training. </a:t>
            </a:r>
            <a:endParaRPr lang="en-CA" sz="2000" dirty="0">
              <a:effectLst/>
            </a:endParaRPr>
          </a:p>
        </p:txBody>
      </p:sp>
      <p:pic>
        <p:nvPicPr>
          <p:cNvPr id="3076" name="Picture 4" descr="Compas drawing, Picture #898652 compas draw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6296" y="4149080"/>
            <a:ext cx="1709041" cy="18799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01434" y="5866145"/>
            <a:ext cx="3094112" cy="369332"/>
          </a:xfrm>
          <a:prstGeom prst="rect">
            <a:avLst/>
          </a:prstGeom>
          <a:noFill/>
        </p:spPr>
        <p:txBody>
          <a:bodyPr wrap="square" rtlCol="0">
            <a:spAutoFit/>
          </a:bodyPr>
          <a:lstStyle/>
          <a:p>
            <a:r>
              <a:rPr lang="en-CA" dirty="0" smtClean="0"/>
              <a:t>December 6</a:t>
            </a:r>
            <a:r>
              <a:rPr lang="en-CA" baseline="30000" dirty="0" smtClean="0"/>
              <a:t>th</a:t>
            </a:r>
            <a:r>
              <a:rPr lang="en-CA" dirty="0" smtClean="0"/>
              <a:t>, 2019</a:t>
            </a:r>
            <a:endParaRPr lang="en-CA" dirty="0"/>
          </a:p>
        </p:txBody>
      </p:sp>
    </p:spTree>
    <p:extLst>
      <p:ext uri="{BB962C8B-B14F-4D97-AF65-F5344CB8AC3E}">
        <p14:creationId xmlns:p14="http://schemas.microsoft.com/office/powerpoint/2010/main" val="1816199993"/>
      </p:ext>
    </p:extLst>
  </p:cSld>
  <p:clrMapOvr>
    <a:masterClrMapping/>
  </p:clrMapOvr>
  <p:transition>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a:solidFill>
                  <a:schemeClr val="bg1"/>
                </a:solidFill>
                <a:latin typeface="Arial" pitchFamily="34" charset="0"/>
                <a:cs typeface="Arial" pitchFamily="34" charset="0"/>
              </a:rPr>
              <a:t>Treasurer’s Report</a:t>
            </a:r>
          </a:p>
        </p:txBody>
      </p:sp>
      <p:sp>
        <p:nvSpPr>
          <p:cNvPr id="5" name="TextBox 4"/>
          <p:cNvSpPr txBox="1"/>
          <p:nvPr/>
        </p:nvSpPr>
        <p:spPr>
          <a:xfrm>
            <a:off x="2843808" y="5445224"/>
            <a:ext cx="3600400" cy="1107996"/>
          </a:xfrm>
          <a:prstGeom prst="rect">
            <a:avLst/>
          </a:prstGeom>
          <a:noFill/>
        </p:spPr>
        <p:txBody>
          <a:bodyPr wrap="square" rtlCol="0">
            <a:spAutoFit/>
          </a:bodyPr>
          <a:lstStyle/>
          <a:p>
            <a:pPr algn="ctr"/>
            <a:endParaRPr lang="en-US" sz="6600" b="1" dirty="0"/>
          </a:p>
        </p:txBody>
      </p:sp>
      <p:pic>
        <p:nvPicPr>
          <p:cNvPr id="65538" name="Picture 2" descr="http://masjidannur.com/wp-content/uploads/2012/11/financial_report.jpg"/>
          <p:cNvPicPr>
            <a:picLocks noChangeAspect="1" noChangeArrowheads="1"/>
          </p:cNvPicPr>
          <p:nvPr/>
        </p:nvPicPr>
        <p:blipFill>
          <a:blip r:embed="rId3" cstate="print"/>
          <a:srcRect/>
          <a:stretch>
            <a:fillRect/>
          </a:stretch>
        </p:blipFill>
        <p:spPr bwMode="auto">
          <a:xfrm>
            <a:off x="611560" y="1717038"/>
            <a:ext cx="4646320" cy="4646320"/>
          </a:xfrm>
          <a:prstGeom prst="rect">
            <a:avLst/>
          </a:prstGeom>
          <a:noFill/>
        </p:spPr>
      </p:pic>
      <p:sp>
        <p:nvSpPr>
          <p:cNvPr id="3" name="TextBox 2"/>
          <p:cNvSpPr txBox="1"/>
          <p:nvPr/>
        </p:nvSpPr>
        <p:spPr>
          <a:xfrm>
            <a:off x="5503511" y="5356985"/>
            <a:ext cx="3235896" cy="707886"/>
          </a:xfrm>
          <a:prstGeom prst="rect">
            <a:avLst/>
          </a:prstGeom>
          <a:noFill/>
        </p:spPr>
        <p:txBody>
          <a:bodyPr wrap="square" rtlCol="0">
            <a:spAutoFit/>
          </a:bodyPr>
          <a:lstStyle/>
          <a:p>
            <a:r>
              <a:rPr lang="en-CA" sz="2000" b="1" dirty="0"/>
              <a:t>Dora Dang, C.Med, </a:t>
            </a:r>
            <a:r>
              <a:rPr lang="en-CA" sz="2000" b="1" dirty="0" err="1"/>
              <a:t>C.Arb</a:t>
            </a:r>
            <a:endParaRPr lang="en-CA" sz="2000" b="1" dirty="0"/>
          </a:p>
          <a:p>
            <a:r>
              <a:rPr lang="en-CA" sz="2000" b="1" dirty="0"/>
              <a:t>ADRIA Treasurer</a:t>
            </a:r>
          </a:p>
        </p:txBody>
      </p:sp>
      <p:pic>
        <p:nvPicPr>
          <p:cNvPr id="1026" name="Picture 2" descr="Image result for dora da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2108261"/>
            <a:ext cx="2476500"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3528" y="1124744"/>
            <a:ext cx="6048672" cy="6048672"/>
          </a:xfrm>
          <a:prstGeom prst="rect">
            <a:avLst/>
          </a:prstGeom>
        </p:spPr>
      </p:pic>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a:solidFill>
                  <a:schemeClr val="bg1"/>
                </a:solidFill>
                <a:latin typeface="Arial" pitchFamily="34" charset="0"/>
                <a:cs typeface="Arial" pitchFamily="34" charset="0"/>
              </a:rPr>
              <a:t>2019 Audit Report</a:t>
            </a:r>
          </a:p>
        </p:txBody>
      </p:sp>
      <p:sp>
        <p:nvSpPr>
          <p:cNvPr id="5" name="TextBox 4"/>
          <p:cNvSpPr txBox="1"/>
          <p:nvPr/>
        </p:nvSpPr>
        <p:spPr>
          <a:xfrm>
            <a:off x="2843808" y="5445224"/>
            <a:ext cx="3600400" cy="1107996"/>
          </a:xfrm>
          <a:prstGeom prst="rect">
            <a:avLst/>
          </a:prstGeom>
          <a:noFill/>
        </p:spPr>
        <p:txBody>
          <a:bodyPr wrap="square" rtlCol="0">
            <a:spAutoFit/>
          </a:bodyPr>
          <a:lstStyle/>
          <a:p>
            <a:pPr algn="ctr"/>
            <a:endParaRPr lang="en-US" sz="6600" b="1" dirty="0"/>
          </a:p>
        </p:txBody>
      </p:sp>
      <p:pic>
        <p:nvPicPr>
          <p:cNvPr id="3074" name="Picture 2" descr="Ho LLP - Chartered Professional Accountan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2138540"/>
            <a:ext cx="3429714" cy="12184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7808" y="332656"/>
            <a:ext cx="7772400" cy="720079"/>
          </a:xfrm>
          <a:solidFill>
            <a:schemeClr val="tx1"/>
          </a:solidFill>
        </p:spPr>
        <p:txBody>
          <a:bodyPr>
            <a:normAutofit fontScale="90000"/>
          </a:bodyPr>
          <a:lstStyle/>
          <a:p>
            <a:r>
              <a:rPr lang="en-CA" b="1" dirty="0">
                <a:solidFill>
                  <a:schemeClr val="bg1"/>
                </a:solidFill>
                <a:latin typeface="Arial" pitchFamily="34" charset="0"/>
                <a:cs typeface="Arial" pitchFamily="34" charset="0"/>
              </a:rPr>
              <a:t>2019 Audit Report (1)</a:t>
            </a:r>
          </a:p>
        </p:txBody>
      </p:sp>
      <p:sp>
        <p:nvSpPr>
          <p:cNvPr id="5" name="TextBox 4"/>
          <p:cNvSpPr txBox="1"/>
          <p:nvPr/>
        </p:nvSpPr>
        <p:spPr>
          <a:xfrm>
            <a:off x="2843808" y="5445224"/>
            <a:ext cx="3600400" cy="1107996"/>
          </a:xfrm>
          <a:prstGeom prst="rect">
            <a:avLst/>
          </a:prstGeom>
          <a:noFill/>
        </p:spPr>
        <p:txBody>
          <a:bodyPr wrap="square" rtlCol="0">
            <a:spAutoFit/>
          </a:bodyPr>
          <a:lstStyle/>
          <a:p>
            <a:pPr algn="ctr"/>
            <a:endParaRPr lang="en-US" sz="6600" b="1" dirty="0"/>
          </a:p>
        </p:txBody>
      </p:sp>
      <p:pic>
        <p:nvPicPr>
          <p:cNvPr id="1026"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192765"/>
            <a:ext cx="6408712" cy="5360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smtClean="0">
                <a:solidFill>
                  <a:schemeClr val="bg1"/>
                </a:solidFill>
                <a:latin typeface="Arial" pitchFamily="34" charset="0"/>
                <a:cs typeface="Arial" pitchFamily="34" charset="0"/>
              </a:rPr>
              <a:t>Opening Keynote Address</a:t>
            </a:r>
            <a:endParaRPr lang="en-CA" b="1" dirty="0">
              <a:solidFill>
                <a:schemeClr val="bg1"/>
              </a:solidFill>
              <a:latin typeface="Arial" pitchFamily="34" charset="0"/>
              <a:cs typeface="Arial" pitchFamily="34" charset="0"/>
            </a:endParaRPr>
          </a:p>
        </p:txBody>
      </p:sp>
      <p:sp>
        <p:nvSpPr>
          <p:cNvPr id="5" name="TextBox 4"/>
          <p:cNvSpPr txBox="1"/>
          <p:nvPr/>
        </p:nvSpPr>
        <p:spPr>
          <a:xfrm>
            <a:off x="2843808" y="5445224"/>
            <a:ext cx="36004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Calibri"/>
              <a:ea typeface="+mn-ea"/>
              <a:cs typeface="+mn-cs"/>
            </a:endParaRPr>
          </a:p>
        </p:txBody>
      </p:sp>
      <p:sp>
        <p:nvSpPr>
          <p:cNvPr id="71682" name="AutoShape 2" descr="Image result for adjournmen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6" name="Picture 2" descr="U of A to honour new Chief Justice | UAlberta La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916832"/>
            <a:ext cx="4344417" cy="43444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92080" y="1916832"/>
            <a:ext cx="3600400" cy="3416320"/>
          </a:xfrm>
          <a:prstGeom prst="rect">
            <a:avLst/>
          </a:prstGeom>
          <a:noFill/>
        </p:spPr>
        <p:txBody>
          <a:bodyPr wrap="square" rtlCol="0">
            <a:spAutoFit/>
          </a:bodyPr>
          <a:lstStyle/>
          <a:p>
            <a:r>
              <a:rPr lang="en-CA" sz="3600" dirty="0" smtClean="0"/>
              <a:t>The Honourable Mary Moreau </a:t>
            </a:r>
          </a:p>
          <a:p>
            <a:endParaRPr lang="en-CA" sz="3600" dirty="0"/>
          </a:p>
          <a:p>
            <a:r>
              <a:rPr lang="en-CA" sz="3600" dirty="0" smtClean="0"/>
              <a:t>Chief Justice, Alberta Court of Queen`s Bench</a:t>
            </a:r>
            <a:endParaRPr lang="en-CA" sz="3600" dirty="0"/>
          </a:p>
        </p:txBody>
      </p:sp>
    </p:spTree>
    <p:extLst>
      <p:ext uri="{BB962C8B-B14F-4D97-AF65-F5344CB8AC3E}">
        <p14:creationId xmlns:p14="http://schemas.microsoft.com/office/powerpoint/2010/main" val="2822197336"/>
      </p:ext>
    </p:extLst>
  </p:cSld>
  <p:clrMapOvr>
    <a:masterClrMapping/>
  </p:clrMapOvr>
  <p:transition>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7808" y="304779"/>
            <a:ext cx="7772400" cy="720079"/>
          </a:xfrm>
          <a:solidFill>
            <a:schemeClr val="tx1"/>
          </a:solidFill>
        </p:spPr>
        <p:txBody>
          <a:bodyPr>
            <a:normAutofit fontScale="90000"/>
          </a:bodyPr>
          <a:lstStyle/>
          <a:p>
            <a:r>
              <a:rPr lang="en-CA" b="1" dirty="0">
                <a:solidFill>
                  <a:schemeClr val="bg1"/>
                </a:solidFill>
                <a:latin typeface="Arial" pitchFamily="34" charset="0"/>
                <a:cs typeface="Arial" pitchFamily="34" charset="0"/>
              </a:rPr>
              <a:t>2019 Audit Report (2)</a:t>
            </a:r>
          </a:p>
        </p:txBody>
      </p:sp>
      <p:pic>
        <p:nvPicPr>
          <p:cNvPr id="2050"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1268760"/>
            <a:ext cx="6336704" cy="37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1"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306" y="5010735"/>
            <a:ext cx="6407006" cy="143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5292080" y="4578687"/>
            <a:ext cx="982628" cy="432048"/>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Oval 3"/>
          <p:cNvSpPr/>
          <p:nvPr/>
        </p:nvSpPr>
        <p:spPr>
          <a:xfrm>
            <a:off x="5364088" y="6009359"/>
            <a:ext cx="982628" cy="432048"/>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a:bodyPr>
          <a:lstStyle/>
          <a:p>
            <a:r>
              <a:rPr lang="en-CA" sz="3600" b="1" dirty="0">
                <a:solidFill>
                  <a:schemeClr val="bg1"/>
                </a:solidFill>
                <a:latin typeface="Arial" pitchFamily="34" charset="0"/>
                <a:cs typeface="Arial" pitchFamily="34" charset="0"/>
              </a:rPr>
              <a:t>Total Net Assets 2012 - </a:t>
            </a:r>
            <a:r>
              <a:rPr lang="en-CA" sz="3600" b="1" dirty="0" smtClean="0">
                <a:solidFill>
                  <a:schemeClr val="bg1"/>
                </a:solidFill>
                <a:latin typeface="Arial" pitchFamily="34" charset="0"/>
                <a:cs typeface="Arial" pitchFamily="34" charset="0"/>
              </a:rPr>
              <a:t>2020</a:t>
            </a:r>
            <a:endParaRPr lang="en-CA" sz="3600" b="1" dirty="0">
              <a:solidFill>
                <a:schemeClr val="bg1"/>
              </a:solidFill>
              <a:latin typeface="Arial" pitchFamily="34" charset="0"/>
              <a:cs typeface="Arial" pitchFamily="34" charset="0"/>
            </a:endParaRPr>
          </a:p>
        </p:txBody>
      </p:sp>
      <p:sp>
        <p:nvSpPr>
          <p:cNvPr id="5" name="TextBox 4"/>
          <p:cNvSpPr txBox="1"/>
          <p:nvPr/>
        </p:nvSpPr>
        <p:spPr>
          <a:xfrm>
            <a:off x="2915816" y="5445224"/>
            <a:ext cx="3600400" cy="1107996"/>
          </a:xfrm>
          <a:prstGeom prst="rect">
            <a:avLst/>
          </a:prstGeom>
          <a:noFill/>
        </p:spPr>
        <p:txBody>
          <a:bodyPr wrap="square" rtlCol="0">
            <a:spAutoFit/>
          </a:bodyPr>
          <a:lstStyle/>
          <a:p>
            <a:pPr algn="ctr"/>
            <a:endParaRPr lang="en-US" sz="6600" b="1" dirty="0"/>
          </a:p>
        </p:txBody>
      </p:sp>
      <p:graphicFrame>
        <p:nvGraphicFramePr>
          <p:cNvPr id="6" name="Chart 5"/>
          <p:cNvGraphicFramePr>
            <a:graphicFrameLocks/>
          </p:cNvGraphicFramePr>
          <p:nvPr>
            <p:extLst>
              <p:ext uri="{D42A27DB-BD31-4B8C-83A1-F6EECF244321}">
                <p14:modId xmlns:p14="http://schemas.microsoft.com/office/powerpoint/2010/main" val="3834389146"/>
              </p:ext>
            </p:extLst>
          </p:nvPr>
        </p:nvGraphicFramePr>
        <p:xfrm>
          <a:off x="611560" y="1772816"/>
          <a:ext cx="7848872" cy="4104456"/>
        </p:xfrm>
        <a:graphic>
          <a:graphicData uri="http://schemas.openxmlformats.org/drawingml/2006/chart">
            <c:chart xmlns:c="http://schemas.openxmlformats.org/drawingml/2006/chart" xmlns:r="http://schemas.openxmlformats.org/officeDocument/2006/relationships" r:id="rId3"/>
          </a:graphicData>
        </a:graphic>
      </p:graphicFrame>
      <p:sp>
        <p:nvSpPr>
          <p:cNvPr id="7" name="Oval 6"/>
          <p:cNvSpPr/>
          <p:nvPr/>
        </p:nvSpPr>
        <p:spPr>
          <a:xfrm rot="18058267">
            <a:off x="7640596" y="2593282"/>
            <a:ext cx="982628" cy="432048"/>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encrypted-tbn2.gstatic.com/images?q=tbn:ANd9GcRCo1F0NEbCLTRHUxuQiymwqxyeGZAcb_n7rCuxEX8M7WiTsmzmYQ"/>
          <p:cNvPicPr>
            <a:picLocks noChangeAspect="1" noChangeArrowheads="1"/>
          </p:cNvPicPr>
          <p:nvPr/>
        </p:nvPicPr>
        <p:blipFill>
          <a:blip r:embed="rId3" cstate="print"/>
          <a:srcRect/>
          <a:stretch>
            <a:fillRect/>
          </a:stretch>
        </p:blipFill>
        <p:spPr bwMode="auto">
          <a:xfrm>
            <a:off x="766518" y="3971362"/>
            <a:ext cx="1861266" cy="1804123"/>
          </a:xfrm>
          <a:prstGeom prst="rect">
            <a:avLst/>
          </a:prstGeom>
          <a:noFill/>
        </p:spPr>
      </p:pic>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a:solidFill>
                  <a:schemeClr val="bg1"/>
                </a:solidFill>
                <a:latin typeface="Arial" pitchFamily="34" charset="0"/>
                <a:cs typeface="Arial" pitchFamily="34" charset="0"/>
              </a:rPr>
              <a:t>Treasurer’s Report</a:t>
            </a:r>
          </a:p>
        </p:txBody>
      </p:sp>
      <p:sp>
        <p:nvSpPr>
          <p:cNvPr id="6" name="TextBox 5"/>
          <p:cNvSpPr txBox="1"/>
          <p:nvPr/>
        </p:nvSpPr>
        <p:spPr>
          <a:xfrm>
            <a:off x="1000100" y="2089884"/>
            <a:ext cx="7858180" cy="1354217"/>
          </a:xfrm>
          <a:prstGeom prst="rect">
            <a:avLst/>
          </a:prstGeom>
          <a:noFill/>
        </p:spPr>
        <p:txBody>
          <a:bodyPr wrap="square" rtlCol="0">
            <a:spAutoFit/>
          </a:bodyPr>
          <a:lstStyle/>
          <a:p>
            <a:pPr marL="228600" indent="-228600">
              <a:spcAft>
                <a:spcPts val="1200"/>
              </a:spcAft>
              <a:buFont typeface="Arial" pitchFamily="34" charset="0"/>
              <a:buChar char="•"/>
              <a:tabLst>
                <a:tab pos="228600" algn="l"/>
              </a:tabLst>
            </a:pPr>
            <a:r>
              <a:rPr lang="en-CA" sz="3600" dirty="0"/>
              <a:t>Motion to accept </a:t>
            </a:r>
            <a:r>
              <a:rPr lang="en-CA" sz="3600" dirty="0" smtClean="0"/>
              <a:t>2019 </a:t>
            </a:r>
            <a:r>
              <a:rPr lang="en-CA" sz="3600" dirty="0"/>
              <a:t>Audit Report</a:t>
            </a:r>
            <a:endParaRPr lang="en-US" sz="3600" dirty="0"/>
          </a:p>
          <a:p>
            <a:pPr marL="228600" indent="-228600">
              <a:spcAft>
                <a:spcPts val="1200"/>
              </a:spcAft>
              <a:buFont typeface="Arial" pitchFamily="34" charset="0"/>
              <a:buChar char="•"/>
              <a:tabLst>
                <a:tab pos="228600" algn="l"/>
              </a:tabLst>
            </a:pPr>
            <a:r>
              <a:rPr lang="en-CA" sz="3600" dirty="0" smtClean="0"/>
              <a:t>Motion </a:t>
            </a:r>
            <a:r>
              <a:rPr lang="en-CA" sz="3600" dirty="0"/>
              <a:t>to appoint auditor for 2020</a:t>
            </a:r>
            <a:endParaRPr lang="en-US" sz="3600" dirty="0"/>
          </a:p>
        </p:txBody>
      </p:sp>
      <p:pic>
        <p:nvPicPr>
          <p:cNvPr id="9" name="Picture 2" descr="https://encrypted-tbn2.gstatic.com/images?q=tbn:ANd9GcRCo1F0NEbCLTRHUxuQiymwqxyeGZAcb_n7rCuxEX8M7WiTsmzmYQ"/>
          <p:cNvPicPr>
            <a:picLocks noChangeAspect="1" noChangeArrowheads="1"/>
          </p:cNvPicPr>
          <p:nvPr/>
        </p:nvPicPr>
        <p:blipFill>
          <a:blip r:embed="rId3" cstate="print"/>
          <a:srcRect/>
          <a:stretch>
            <a:fillRect/>
          </a:stretch>
        </p:blipFill>
        <p:spPr bwMode="auto">
          <a:xfrm>
            <a:off x="6997014" y="3905186"/>
            <a:ext cx="1861266" cy="1804123"/>
          </a:xfrm>
          <a:prstGeom prst="rect">
            <a:avLst/>
          </a:prstGeom>
          <a:noFill/>
        </p:spPr>
      </p:pic>
      <p:pic>
        <p:nvPicPr>
          <p:cNvPr id="10" name="Picture 2" descr="Ho LLP - Chartered Professional Accountan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6" y="4221088"/>
            <a:ext cx="3672408" cy="13046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a:solidFill>
                  <a:schemeClr val="bg1"/>
                </a:solidFill>
                <a:latin typeface="Arial" pitchFamily="34" charset="0"/>
                <a:cs typeface="Arial" pitchFamily="34" charset="0"/>
              </a:rPr>
              <a:t>ADRIC Representative’s Report</a:t>
            </a:r>
          </a:p>
        </p:txBody>
      </p:sp>
      <p:sp>
        <p:nvSpPr>
          <p:cNvPr id="5" name="TextBox 4"/>
          <p:cNvSpPr txBox="1"/>
          <p:nvPr/>
        </p:nvSpPr>
        <p:spPr>
          <a:xfrm>
            <a:off x="2913584" y="5419077"/>
            <a:ext cx="3600400" cy="1107996"/>
          </a:xfrm>
          <a:prstGeom prst="rect">
            <a:avLst/>
          </a:prstGeom>
          <a:noFill/>
        </p:spPr>
        <p:txBody>
          <a:bodyPr wrap="square" rtlCol="0">
            <a:spAutoFit/>
          </a:bodyPr>
          <a:lstStyle/>
          <a:p>
            <a:pPr algn="ctr"/>
            <a:endParaRPr lang="en-US" sz="6600" b="1" dirty="0"/>
          </a:p>
        </p:txBody>
      </p:sp>
      <p:sp>
        <p:nvSpPr>
          <p:cNvPr id="3" name="TextBox 2"/>
          <p:cNvSpPr txBox="1"/>
          <p:nvPr/>
        </p:nvSpPr>
        <p:spPr>
          <a:xfrm>
            <a:off x="678414" y="5303452"/>
            <a:ext cx="3943926" cy="707886"/>
          </a:xfrm>
          <a:prstGeom prst="rect">
            <a:avLst/>
          </a:prstGeom>
          <a:noFill/>
        </p:spPr>
        <p:txBody>
          <a:bodyPr wrap="square" rtlCol="0">
            <a:spAutoFit/>
          </a:bodyPr>
          <a:lstStyle/>
          <a:p>
            <a:r>
              <a:rPr lang="en-CA" sz="2000" b="1" dirty="0" smtClean="0"/>
              <a:t>                Barrie Marshall</a:t>
            </a:r>
          </a:p>
          <a:p>
            <a:r>
              <a:rPr lang="en-CA" sz="2000" b="1" dirty="0" smtClean="0"/>
              <a:t>Alberta`s Representative to ADRIC</a:t>
            </a:r>
            <a:endParaRPr lang="en-CA" sz="2000" b="1"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288730" y="2748426"/>
            <a:ext cx="247650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Vector Graphics Clip Art Royalty-free Illustration Stock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319630"/>
            <a:ext cx="2882552" cy="19052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622340" y="5309225"/>
            <a:ext cx="3542002" cy="707886"/>
          </a:xfrm>
          <a:prstGeom prst="rect">
            <a:avLst/>
          </a:prstGeom>
          <a:noFill/>
        </p:spPr>
        <p:txBody>
          <a:bodyPr wrap="square" rtlCol="0">
            <a:spAutoFit/>
          </a:bodyPr>
          <a:lstStyle/>
          <a:p>
            <a:pPr algn="ctr"/>
            <a:r>
              <a:rPr lang="en-CA" sz="2000" b="1" dirty="0" smtClean="0"/>
              <a:t>Prompt Payment &amp; Adjudication Legislation</a:t>
            </a:r>
          </a:p>
        </p:txBody>
      </p:sp>
      <p:pic>
        <p:nvPicPr>
          <p:cNvPr id="655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2870549" y="1628055"/>
            <a:ext cx="4106186" cy="1584176"/>
          </a:xfrm>
          <a:prstGeom prst="rect">
            <a:avLst/>
          </a:prstGeom>
          <a:noFill/>
        </p:spPr>
      </p:pic>
    </p:spTree>
    <p:extLst>
      <p:ext uri="{BB962C8B-B14F-4D97-AF65-F5344CB8AC3E}">
        <p14:creationId xmlns:p14="http://schemas.microsoft.com/office/powerpoint/2010/main" val="3796458185"/>
      </p:ext>
    </p:extLst>
  </p:cSld>
  <p:clrMapOvr>
    <a:masterClrMapping/>
  </p:clrMapOvr>
  <p:transition>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1498598"/>
          </a:xfrm>
          <a:solidFill>
            <a:schemeClr val="tx1"/>
          </a:solidFill>
        </p:spPr>
        <p:txBody>
          <a:bodyPr>
            <a:normAutofit/>
          </a:bodyPr>
          <a:lstStyle/>
          <a:p>
            <a:r>
              <a:rPr lang="en-CA" b="1" dirty="0" smtClean="0">
                <a:solidFill>
                  <a:schemeClr val="bg1"/>
                </a:solidFill>
                <a:latin typeface="Arial" pitchFamily="34" charset="0"/>
                <a:cs typeface="Arial" pitchFamily="34" charset="0"/>
              </a:rPr>
              <a:t>ADRIA Professional </a:t>
            </a:r>
            <a:r>
              <a:rPr lang="en-CA" b="1" dirty="0">
                <a:solidFill>
                  <a:schemeClr val="bg1"/>
                </a:solidFill>
                <a:latin typeface="Arial" pitchFamily="34" charset="0"/>
                <a:cs typeface="Arial" pitchFamily="34" charset="0"/>
              </a:rPr>
              <a:t>Development &amp; Education</a:t>
            </a:r>
          </a:p>
        </p:txBody>
      </p:sp>
      <p:sp>
        <p:nvSpPr>
          <p:cNvPr id="5" name="TextBox 4"/>
          <p:cNvSpPr txBox="1"/>
          <p:nvPr/>
        </p:nvSpPr>
        <p:spPr>
          <a:xfrm>
            <a:off x="2843808" y="5445224"/>
            <a:ext cx="3600400" cy="1107996"/>
          </a:xfrm>
          <a:prstGeom prst="rect">
            <a:avLst/>
          </a:prstGeom>
          <a:noFill/>
        </p:spPr>
        <p:txBody>
          <a:bodyPr wrap="square" rtlCol="0">
            <a:spAutoFit/>
          </a:bodyPr>
          <a:lstStyle/>
          <a:p>
            <a:pPr algn="ctr"/>
            <a:endParaRPr lang="en-US" sz="6600" b="1" dirty="0"/>
          </a:p>
        </p:txBody>
      </p:sp>
      <p:sp>
        <p:nvSpPr>
          <p:cNvPr id="61442" name="AutoShape 2" descr="Image result for TB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sp>
        <p:nvSpPr>
          <p:cNvPr id="6" name="TextBox 5"/>
          <p:cNvSpPr txBox="1"/>
          <p:nvPr/>
        </p:nvSpPr>
        <p:spPr>
          <a:xfrm>
            <a:off x="755576" y="4509120"/>
            <a:ext cx="8280920" cy="2800767"/>
          </a:xfrm>
          <a:prstGeom prst="rect">
            <a:avLst/>
          </a:prstGeom>
          <a:noFill/>
        </p:spPr>
        <p:txBody>
          <a:bodyPr wrap="square" rtlCol="0">
            <a:spAutoFit/>
          </a:bodyPr>
          <a:lstStyle/>
          <a:p>
            <a:endParaRPr lang="en-CA" sz="2400" dirty="0" smtClean="0">
              <a:latin typeface="Arial" pitchFamily="34" charset="0"/>
              <a:cs typeface="Arial" pitchFamily="34" charset="0"/>
            </a:endParaRPr>
          </a:p>
          <a:p>
            <a:r>
              <a:rPr lang="en-CA" sz="2400" b="1" dirty="0" smtClean="0">
                <a:latin typeface="Arial" pitchFamily="34" charset="0"/>
                <a:cs typeface="Arial" pitchFamily="34" charset="0"/>
              </a:rPr>
              <a:t>Tammy </a:t>
            </a:r>
            <a:r>
              <a:rPr lang="en-CA" sz="2400" b="1" dirty="0">
                <a:latin typeface="Arial" pitchFamily="34" charset="0"/>
                <a:cs typeface="Arial" pitchFamily="34" charset="0"/>
              </a:rPr>
              <a:t>Borowiecki, </a:t>
            </a:r>
            <a:r>
              <a:rPr lang="en-CA" sz="2400" b="1" dirty="0" smtClean="0">
                <a:latin typeface="Arial" pitchFamily="34" charset="0"/>
                <a:cs typeface="Arial" pitchFamily="34" charset="0"/>
              </a:rPr>
              <a:t>C.Med, Q.Arb, Director</a:t>
            </a:r>
            <a:endParaRPr lang="en-CA" sz="2400" b="1" dirty="0">
              <a:latin typeface="Arial" pitchFamily="34" charset="0"/>
              <a:cs typeface="Arial" pitchFamily="34" charset="0"/>
            </a:endParaRPr>
          </a:p>
          <a:p>
            <a:r>
              <a:rPr lang="en-CA" sz="2400" dirty="0">
                <a:latin typeface="Arial" pitchFamily="34" charset="0"/>
                <a:cs typeface="Arial" pitchFamily="34" charset="0"/>
              </a:rPr>
              <a:t>Sandra Drake, Education Coordinator</a:t>
            </a:r>
          </a:p>
          <a:p>
            <a:r>
              <a:rPr lang="en-CA" sz="2400" dirty="0">
                <a:latin typeface="Arial" pitchFamily="34" charset="0"/>
                <a:cs typeface="Arial" pitchFamily="34" charset="0"/>
              </a:rPr>
              <a:t>Jocelyn Christian, Education </a:t>
            </a:r>
            <a:r>
              <a:rPr lang="en-CA" sz="2400" dirty="0" smtClean="0">
                <a:latin typeface="Arial" pitchFamily="34" charset="0"/>
                <a:cs typeface="Arial" pitchFamily="34" charset="0"/>
              </a:rPr>
              <a:t>Special Projects Coordinator</a:t>
            </a:r>
          </a:p>
          <a:p>
            <a:r>
              <a:rPr lang="en-CA" sz="2400" dirty="0" err="1" smtClean="0">
                <a:latin typeface="Arial" pitchFamily="34" charset="0"/>
                <a:cs typeface="Arial" pitchFamily="34" charset="0"/>
              </a:rPr>
              <a:t>Naatasha</a:t>
            </a:r>
            <a:r>
              <a:rPr lang="en-CA" sz="2400" dirty="0" smtClean="0">
                <a:latin typeface="Arial" pitchFamily="34" charset="0"/>
                <a:cs typeface="Arial" pitchFamily="34" charset="0"/>
              </a:rPr>
              <a:t> Mohammed (on personal leave)</a:t>
            </a:r>
            <a:endParaRPr lang="en-CA" sz="2400" dirty="0">
              <a:latin typeface="Arial" pitchFamily="34" charset="0"/>
              <a:cs typeface="Arial" pitchFamily="34" charset="0"/>
            </a:endParaRPr>
          </a:p>
          <a:p>
            <a:endParaRPr lang="en-CA" sz="2800" dirty="0">
              <a:latin typeface="Arial" pitchFamily="34" charset="0"/>
              <a:cs typeface="Arial" pitchFamily="34" charset="0"/>
            </a:endParaRPr>
          </a:p>
          <a:p>
            <a:endParaRPr lang="en-CA" sz="2800" dirty="0">
              <a:latin typeface="Arial" pitchFamily="34" charset="0"/>
              <a:cs typeface="Arial" pitchFamily="34" charset="0"/>
            </a:endParaRPr>
          </a:p>
        </p:txBody>
      </p:sp>
      <p:pic>
        <p:nvPicPr>
          <p:cNvPr id="7" name="Picture 2" descr="Image result for adult lear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2502872"/>
            <a:ext cx="5468144" cy="23710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827584" y="2502872"/>
            <a:ext cx="2152228" cy="2314973"/>
          </a:xfrm>
          <a:prstGeom prst="rect">
            <a:avLst/>
          </a:prstGeom>
        </p:spPr>
      </p:pic>
    </p:spTree>
  </p:cSld>
  <p:clrMapOvr>
    <a:masterClrMapping/>
  </p:clrMapOvr>
  <p:transition>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a:solidFill>
                  <a:schemeClr val="bg1"/>
                </a:solidFill>
                <a:latin typeface="Arial" pitchFamily="34" charset="0"/>
                <a:cs typeface="Arial" pitchFamily="34" charset="0"/>
              </a:rPr>
              <a:t>Executive Director’s Report</a:t>
            </a:r>
          </a:p>
        </p:txBody>
      </p:sp>
      <p:sp>
        <p:nvSpPr>
          <p:cNvPr id="5" name="TextBox 4"/>
          <p:cNvSpPr txBox="1"/>
          <p:nvPr/>
        </p:nvSpPr>
        <p:spPr>
          <a:xfrm>
            <a:off x="2913584" y="5445224"/>
            <a:ext cx="3600400" cy="1107996"/>
          </a:xfrm>
          <a:prstGeom prst="rect">
            <a:avLst/>
          </a:prstGeom>
          <a:noFill/>
        </p:spPr>
        <p:txBody>
          <a:bodyPr wrap="square" rtlCol="0">
            <a:spAutoFit/>
          </a:bodyPr>
          <a:lstStyle/>
          <a:p>
            <a:pPr algn="ctr"/>
            <a:endParaRPr lang="en-US" sz="6600" b="1" dirty="0"/>
          </a:p>
        </p:txBody>
      </p:sp>
      <p:sp>
        <p:nvSpPr>
          <p:cNvPr id="61442" name="AutoShape 2" descr="Image result for TB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156674" name="Picture 2" descr="http://www.lunarstorm.ca/wp-content/uploads/2013/01/Custom-Report-Development-Analytics.jpg"/>
          <p:cNvPicPr>
            <a:picLocks noChangeAspect="1" noChangeArrowheads="1"/>
          </p:cNvPicPr>
          <p:nvPr/>
        </p:nvPicPr>
        <p:blipFill>
          <a:blip r:embed="rId3" cstate="print"/>
          <a:srcRect/>
          <a:stretch>
            <a:fillRect/>
          </a:stretch>
        </p:blipFill>
        <p:spPr bwMode="auto">
          <a:xfrm flipH="1">
            <a:off x="3347864" y="1898701"/>
            <a:ext cx="5112568" cy="4217693"/>
          </a:xfrm>
          <a:prstGeom prst="rect">
            <a:avLst/>
          </a:prstGeom>
          <a:noFill/>
        </p:spPr>
      </p:pic>
      <p:sp>
        <p:nvSpPr>
          <p:cNvPr id="3" name="TextBox 2"/>
          <p:cNvSpPr txBox="1"/>
          <p:nvPr/>
        </p:nvSpPr>
        <p:spPr>
          <a:xfrm>
            <a:off x="1238732" y="4554315"/>
            <a:ext cx="1407694" cy="369332"/>
          </a:xfrm>
          <a:prstGeom prst="rect">
            <a:avLst/>
          </a:prstGeom>
          <a:noFill/>
        </p:spPr>
        <p:txBody>
          <a:bodyPr wrap="square" rtlCol="0">
            <a:spAutoFit/>
          </a:bodyPr>
          <a:lstStyle/>
          <a:p>
            <a:r>
              <a:rPr lang="en-CA" dirty="0" smtClean="0"/>
              <a:t>Paul Conway</a:t>
            </a:r>
            <a:endParaRPr lang="en-CA"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1907540"/>
            <a:ext cx="2085975" cy="2552700"/>
          </a:xfrm>
          <a:prstGeom prst="rect">
            <a:avLst/>
          </a:prstGeom>
        </p:spPr>
      </p:pic>
    </p:spTree>
  </p:cSld>
  <p:clrMapOvr>
    <a:masterClrMapping/>
  </p:clrMapOvr>
  <p:transition>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a:solidFill>
                  <a:schemeClr val="bg1"/>
                </a:solidFill>
                <a:latin typeface="Arial" pitchFamily="34" charset="0"/>
                <a:cs typeface="Arial" pitchFamily="34" charset="0"/>
              </a:rPr>
              <a:t>ADRIA Membership</a:t>
            </a:r>
          </a:p>
        </p:txBody>
      </p:sp>
      <p:sp>
        <p:nvSpPr>
          <p:cNvPr id="5" name="TextBox 4"/>
          <p:cNvSpPr txBox="1"/>
          <p:nvPr/>
        </p:nvSpPr>
        <p:spPr>
          <a:xfrm>
            <a:off x="2843808" y="5445224"/>
            <a:ext cx="3600400" cy="1107996"/>
          </a:xfrm>
          <a:prstGeom prst="rect">
            <a:avLst/>
          </a:prstGeom>
          <a:noFill/>
        </p:spPr>
        <p:txBody>
          <a:bodyPr wrap="square" rtlCol="0">
            <a:spAutoFit/>
          </a:bodyPr>
          <a:lstStyle/>
          <a:p>
            <a:pPr algn="ctr"/>
            <a:endParaRPr lang="en-US" sz="6600" b="1" dirty="0"/>
          </a:p>
        </p:txBody>
      </p:sp>
      <p:sp>
        <p:nvSpPr>
          <p:cNvPr id="61442" name="AutoShape 2" descr="Image result for TB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539552" y="2132856"/>
            <a:ext cx="5231793" cy="4104456"/>
          </a:xfrm>
          <a:prstGeom prst="rect">
            <a:avLst/>
          </a:prstGeom>
        </p:spPr>
      </p:pic>
      <p:pic>
        <p:nvPicPr>
          <p:cNvPr id="1026" name="Picture 2" descr="Image result for membe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6040" y="2005777"/>
            <a:ext cx="3344891" cy="22286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a:bodyPr>
          <a:lstStyle/>
          <a:p>
            <a:r>
              <a:rPr lang="en-CA" sz="3600" b="1" dirty="0">
                <a:solidFill>
                  <a:schemeClr val="bg1"/>
                </a:solidFill>
                <a:latin typeface="Arial" pitchFamily="34" charset="0"/>
                <a:cs typeface="Arial" pitchFamily="34" charset="0"/>
              </a:rPr>
              <a:t>2019 New Designations Awarded</a:t>
            </a:r>
          </a:p>
        </p:txBody>
      </p:sp>
      <p:sp>
        <p:nvSpPr>
          <p:cNvPr id="5" name="TextBox 4"/>
          <p:cNvSpPr txBox="1"/>
          <p:nvPr/>
        </p:nvSpPr>
        <p:spPr>
          <a:xfrm>
            <a:off x="2843808" y="5445224"/>
            <a:ext cx="3600400" cy="1107996"/>
          </a:xfrm>
          <a:prstGeom prst="rect">
            <a:avLst/>
          </a:prstGeom>
          <a:noFill/>
        </p:spPr>
        <p:txBody>
          <a:bodyPr wrap="square" rtlCol="0">
            <a:spAutoFit/>
          </a:bodyPr>
          <a:lstStyle/>
          <a:p>
            <a:pPr algn="ctr"/>
            <a:endParaRPr lang="en-US" sz="6600" b="1" dirty="0"/>
          </a:p>
        </p:txBody>
      </p:sp>
      <p:pic>
        <p:nvPicPr>
          <p:cNvPr id="67586" name="Picture 2" descr="Image result for recognition"/>
          <p:cNvPicPr>
            <a:picLocks noChangeAspect="1" noChangeArrowheads="1"/>
          </p:cNvPicPr>
          <p:nvPr/>
        </p:nvPicPr>
        <p:blipFill>
          <a:blip r:embed="rId3" cstate="print"/>
          <a:srcRect/>
          <a:stretch>
            <a:fillRect/>
          </a:stretch>
        </p:blipFill>
        <p:spPr bwMode="auto">
          <a:xfrm>
            <a:off x="395536" y="3501008"/>
            <a:ext cx="3528392" cy="3020189"/>
          </a:xfrm>
          <a:prstGeom prst="rect">
            <a:avLst/>
          </a:prstGeom>
          <a:noFill/>
        </p:spPr>
      </p:pic>
      <p:sp>
        <p:nvSpPr>
          <p:cNvPr id="6" name="TextBox 5"/>
          <p:cNvSpPr txBox="1"/>
          <p:nvPr/>
        </p:nvSpPr>
        <p:spPr>
          <a:xfrm>
            <a:off x="2987824" y="1772816"/>
            <a:ext cx="6156176" cy="2585323"/>
          </a:xfrm>
          <a:prstGeom prst="rect">
            <a:avLst/>
          </a:prstGeom>
          <a:noFill/>
        </p:spPr>
        <p:txBody>
          <a:bodyPr wrap="square" rtlCol="0">
            <a:spAutoFit/>
          </a:bodyPr>
          <a:lstStyle/>
          <a:p>
            <a:r>
              <a:rPr lang="en-CA" sz="2800" dirty="0">
                <a:latin typeface="Cooper Black" pitchFamily="18" charset="0"/>
              </a:rPr>
              <a:t>1 Chartered Mediator</a:t>
            </a:r>
          </a:p>
          <a:p>
            <a:r>
              <a:rPr lang="en-CA" sz="2800" dirty="0">
                <a:latin typeface="Cooper Black" pitchFamily="18" charset="0"/>
              </a:rPr>
              <a:t>2 Chartered </a:t>
            </a:r>
            <a:r>
              <a:rPr lang="en-CA" sz="2800" dirty="0" smtClean="0">
                <a:latin typeface="Cooper Black" pitchFamily="18" charset="0"/>
              </a:rPr>
              <a:t>Arbitrators</a:t>
            </a:r>
            <a:endParaRPr lang="en-CA" sz="2800" dirty="0">
              <a:latin typeface="Cooper Black" pitchFamily="18" charset="0"/>
            </a:endParaRPr>
          </a:p>
          <a:p>
            <a:r>
              <a:rPr lang="en-CA" sz="2800" dirty="0">
                <a:latin typeface="Cooper Black" pitchFamily="18" charset="0"/>
              </a:rPr>
              <a:t>18 Qualified Mediators</a:t>
            </a:r>
          </a:p>
          <a:p>
            <a:r>
              <a:rPr lang="en-CA" sz="2800" dirty="0">
                <a:latin typeface="Cooper Black" pitchFamily="18" charset="0"/>
              </a:rPr>
              <a:t>11 Qualified Arbitrators</a:t>
            </a:r>
          </a:p>
          <a:p>
            <a:endParaRPr lang="en-CA" dirty="0">
              <a:latin typeface="Cooper Black" pitchFamily="18" charset="0"/>
            </a:endParaRPr>
          </a:p>
          <a:p>
            <a:r>
              <a:rPr lang="en-CA" sz="1600" dirty="0">
                <a:latin typeface="Cooper Black" pitchFamily="18" charset="0"/>
              </a:rPr>
              <a:t>For Designations, Alberta still leads Canada in growth and in percentage of members with designations (70%)</a:t>
            </a:r>
          </a:p>
        </p:txBody>
      </p:sp>
    </p:spTree>
    <p:extLst>
      <p:ext uri="{BB962C8B-B14F-4D97-AF65-F5344CB8AC3E}">
        <p14:creationId xmlns:p14="http://schemas.microsoft.com/office/powerpoint/2010/main" val="2873569016"/>
      </p:ext>
    </p:extLst>
  </p:cSld>
  <p:clrMapOvr>
    <a:masterClrMapping/>
  </p:clrMapOvr>
  <p:transition>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smtClean="0">
                <a:solidFill>
                  <a:schemeClr val="bg1"/>
                </a:solidFill>
                <a:latin typeface="Arial" pitchFamily="34" charset="0"/>
                <a:cs typeface="Arial" pitchFamily="34" charset="0"/>
              </a:rPr>
              <a:t>2020 Incentives for Chartered</a:t>
            </a:r>
            <a:endParaRPr lang="en-CA" b="1" dirty="0">
              <a:solidFill>
                <a:schemeClr val="bg1"/>
              </a:solidFill>
              <a:latin typeface="Arial" pitchFamily="34" charset="0"/>
              <a:cs typeface="Arial" pitchFamily="34" charset="0"/>
            </a:endParaRPr>
          </a:p>
        </p:txBody>
      </p:sp>
      <p:sp>
        <p:nvSpPr>
          <p:cNvPr id="5" name="TextBox 4"/>
          <p:cNvSpPr txBox="1"/>
          <p:nvPr/>
        </p:nvSpPr>
        <p:spPr>
          <a:xfrm>
            <a:off x="2843808" y="5445224"/>
            <a:ext cx="3600400" cy="1107996"/>
          </a:xfrm>
          <a:prstGeom prst="rect">
            <a:avLst/>
          </a:prstGeom>
          <a:noFill/>
        </p:spPr>
        <p:txBody>
          <a:bodyPr wrap="square" rtlCol="0">
            <a:spAutoFit/>
          </a:bodyPr>
          <a:lstStyle/>
          <a:p>
            <a:pPr algn="ctr"/>
            <a:endParaRPr lang="en-US" sz="6600" b="1" dirty="0"/>
          </a:p>
        </p:txBody>
      </p:sp>
      <p:sp>
        <p:nvSpPr>
          <p:cNvPr id="3" name="AutoShape 2" descr="Should a 97-year-old have life insurance? - MoneySens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 name="AutoShape 4" descr="Should a 97-year-old have life insurance? - MoneySens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6" descr="Should a 97-year-old have life insurance? - MoneySens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176" name="Picture 8" descr="Essentials Of Effective Earning Releases In Insurance And Marke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916832"/>
            <a:ext cx="3456384" cy="14435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761317" y="4405507"/>
            <a:ext cx="3588917" cy="2238958"/>
          </a:xfrm>
          <a:prstGeom prst="rect">
            <a:avLst/>
          </a:prstGeom>
        </p:spPr>
      </p:pic>
      <p:pic>
        <p:nvPicPr>
          <p:cNvPr id="9" name="Picture 8"/>
          <p:cNvPicPr>
            <a:picLocks noChangeAspect="1"/>
          </p:cNvPicPr>
          <p:nvPr/>
        </p:nvPicPr>
        <p:blipFill>
          <a:blip r:embed="rId5"/>
          <a:stretch>
            <a:fillRect/>
          </a:stretch>
        </p:blipFill>
        <p:spPr>
          <a:xfrm>
            <a:off x="831337" y="3407663"/>
            <a:ext cx="5112568" cy="1023005"/>
          </a:xfrm>
          <a:prstGeom prst="rect">
            <a:avLst/>
          </a:prstGeom>
        </p:spPr>
      </p:pic>
      <p:pic>
        <p:nvPicPr>
          <p:cNvPr id="10" name="Picture 9"/>
          <p:cNvPicPr>
            <a:picLocks noChangeAspect="1"/>
          </p:cNvPicPr>
          <p:nvPr/>
        </p:nvPicPr>
        <p:blipFill>
          <a:blip r:embed="rId6"/>
          <a:stretch>
            <a:fillRect/>
          </a:stretch>
        </p:blipFill>
        <p:spPr>
          <a:xfrm>
            <a:off x="4420254" y="1940076"/>
            <a:ext cx="1735922" cy="1469478"/>
          </a:xfrm>
          <a:prstGeom prst="rect">
            <a:avLst/>
          </a:prstGeom>
        </p:spPr>
      </p:pic>
      <p:pic>
        <p:nvPicPr>
          <p:cNvPr id="11" name="Picture 10"/>
          <p:cNvPicPr>
            <a:picLocks noChangeAspect="1"/>
          </p:cNvPicPr>
          <p:nvPr/>
        </p:nvPicPr>
        <p:blipFill>
          <a:blip r:embed="rId7"/>
          <a:stretch>
            <a:fillRect/>
          </a:stretch>
        </p:blipFill>
        <p:spPr>
          <a:xfrm>
            <a:off x="6156176" y="3451154"/>
            <a:ext cx="2171171" cy="1088926"/>
          </a:xfrm>
          <a:prstGeom prst="rect">
            <a:avLst/>
          </a:prstGeom>
        </p:spPr>
      </p:pic>
      <p:pic>
        <p:nvPicPr>
          <p:cNvPr id="13" name="Picture 12"/>
          <p:cNvPicPr>
            <a:picLocks noChangeAspect="1"/>
          </p:cNvPicPr>
          <p:nvPr/>
        </p:nvPicPr>
        <p:blipFill>
          <a:blip r:embed="rId8"/>
          <a:stretch>
            <a:fillRect/>
          </a:stretch>
        </p:blipFill>
        <p:spPr>
          <a:xfrm>
            <a:off x="4408091" y="4488275"/>
            <a:ext cx="2284039" cy="2098583"/>
          </a:xfrm>
          <a:prstGeom prst="rect">
            <a:avLst/>
          </a:prstGeom>
        </p:spPr>
      </p:pic>
    </p:spTree>
    <p:extLst>
      <p:ext uri="{BB962C8B-B14F-4D97-AF65-F5344CB8AC3E}">
        <p14:creationId xmlns:p14="http://schemas.microsoft.com/office/powerpoint/2010/main" val="1546246176"/>
      </p:ext>
    </p:extLst>
  </p:cSld>
  <p:clrMapOvr>
    <a:masterClrMapping/>
  </p:clrMapOvr>
  <p:transition>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a:bodyPr>
          <a:lstStyle/>
          <a:p>
            <a:r>
              <a:rPr lang="en-CA" sz="3600" b="1" dirty="0" smtClean="0">
                <a:solidFill>
                  <a:schemeClr val="bg1"/>
                </a:solidFill>
                <a:latin typeface="Arial" pitchFamily="34" charset="0"/>
                <a:cs typeface="Arial" pitchFamily="34" charset="0"/>
              </a:rPr>
              <a:t>Instructors, Coaches &amp; Volunteers</a:t>
            </a:r>
            <a:endParaRPr lang="en-CA" sz="3600" b="1" dirty="0">
              <a:solidFill>
                <a:schemeClr val="bg1"/>
              </a:solidFill>
              <a:latin typeface="Arial" pitchFamily="34" charset="0"/>
              <a:cs typeface="Arial" pitchFamily="34" charset="0"/>
            </a:endParaRPr>
          </a:p>
        </p:txBody>
      </p:sp>
      <p:sp>
        <p:nvSpPr>
          <p:cNvPr id="5" name="TextBox 4"/>
          <p:cNvSpPr txBox="1"/>
          <p:nvPr/>
        </p:nvSpPr>
        <p:spPr>
          <a:xfrm>
            <a:off x="2843808" y="5445224"/>
            <a:ext cx="3600400" cy="1107996"/>
          </a:xfrm>
          <a:prstGeom prst="rect">
            <a:avLst/>
          </a:prstGeom>
          <a:noFill/>
        </p:spPr>
        <p:txBody>
          <a:bodyPr wrap="square" rtlCol="0">
            <a:spAutoFit/>
          </a:bodyPr>
          <a:lstStyle/>
          <a:p>
            <a:pPr algn="ctr"/>
            <a:endParaRPr lang="en-US" sz="6600" b="1" dirty="0"/>
          </a:p>
        </p:txBody>
      </p:sp>
      <p:pic>
        <p:nvPicPr>
          <p:cNvPr id="67586" name="Picture 2" descr="Image result for recognition"/>
          <p:cNvPicPr>
            <a:picLocks noChangeAspect="1" noChangeArrowheads="1"/>
          </p:cNvPicPr>
          <p:nvPr/>
        </p:nvPicPr>
        <p:blipFill>
          <a:blip r:embed="rId3" cstate="print"/>
          <a:srcRect/>
          <a:stretch>
            <a:fillRect/>
          </a:stretch>
        </p:blipFill>
        <p:spPr bwMode="auto">
          <a:xfrm>
            <a:off x="395536" y="3501008"/>
            <a:ext cx="3528392" cy="3020189"/>
          </a:xfrm>
          <a:prstGeom prst="rect">
            <a:avLst/>
          </a:prstGeom>
          <a:noFill/>
        </p:spPr>
      </p:pic>
      <p:pic>
        <p:nvPicPr>
          <p:cNvPr id="6" name="Picture 2" descr="Image result for instruct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3026" y="1776425"/>
            <a:ext cx="4263711" cy="280831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olunteer-clipart-black-and-white-3 – Brewcity Bruis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453" y="1776425"/>
            <a:ext cx="3038475" cy="15049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Prepare to move online: continuity planning for coronavirus and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4435034" y="4732363"/>
            <a:ext cx="2513230" cy="1866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34616"/>
      </p:ext>
    </p:extLst>
  </p:cSld>
  <p:clrMapOvr>
    <a:masterClrMapping/>
  </p:clrMapOvr>
  <p:transition>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a:solidFill>
                  <a:schemeClr val="bg1"/>
                </a:solidFill>
                <a:latin typeface="Arial" pitchFamily="34" charset="0"/>
                <a:cs typeface="Arial" pitchFamily="34" charset="0"/>
              </a:rPr>
              <a:t>June 11</a:t>
            </a:r>
            <a:r>
              <a:rPr lang="en-CA" b="1" baseline="30000" dirty="0">
                <a:solidFill>
                  <a:schemeClr val="bg1"/>
                </a:solidFill>
                <a:latin typeface="Arial" pitchFamily="34" charset="0"/>
                <a:cs typeface="Arial" pitchFamily="34" charset="0"/>
              </a:rPr>
              <a:t>th</a:t>
            </a:r>
            <a:r>
              <a:rPr lang="en-CA" b="1" dirty="0">
                <a:solidFill>
                  <a:schemeClr val="bg1"/>
                </a:solidFill>
                <a:latin typeface="Arial" pitchFamily="34" charset="0"/>
                <a:cs typeface="Arial" pitchFamily="34" charset="0"/>
              </a:rPr>
              <a:t>, 2020</a:t>
            </a:r>
          </a:p>
        </p:txBody>
      </p:sp>
      <p:pic>
        <p:nvPicPr>
          <p:cNvPr id="2050" name="Picture 2" descr="http://terracepeaks.ca/wp/wp-content/uploads/2015/05/AGM_logo.jpg"/>
          <p:cNvPicPr>
            <a:picLocks noChangeAspect="1" noChangeArrowheads="1"/>
          </p:cNvPicPr>
          <p:nvPr/>
        </p:nvPicPr>
        <p:blipFill>
          <a:blip r:embed="rId3" cstate="print"/>
          <a:srcRect/>
          <a:stretch>
            <a:fillRect/>
          </a:stretch>
        </p:blipFill>
        <p:spPr bwMode="auto">
          <a:xfrm>
            <a:off x="2195736" y="1988840"/>
            <a:ext cx="5299789" cy="3312368"/>
          </a:xfrm>
          <a:prstGeom prst="rect">
            <a:avLst/>
          </a:prstGeom>
          <a:noFill/>
        </p:spPr>
      </p:pic>
      <p:pic>
        <p:nvPicPr>
          <p:cNvPr id="1026" name="Picture 2" descr="cid:image003.png@01D14A2A.B3273CB0"/>
          <p:cNvPicPr>
            <a:picLocks noChangeAspect="1" noChangeArrowheads="1"/>
          </p:cNvPicPr>
          <p:nvPr/>
        </p:nvPicPr>
        <p:blipFill>
          <a:blip r:embed="rId4" cstate="print"/>
          <a:srcRect/>
          <a:stretch>
            <a:fillRect/>
          </a:stretch>
        </p:blipFill>
        <p:spPr bwMode="auto">
          <a:xfrm>
            <a:off x="2267744" y="5229200"/>
            <a:ext cx="5040560" cy="988818"/>
          </a:xfrm>
          <a:prstGeom prst="rect">
            <a:avLst/>
          </a:prstGeom>
          <a:noFill/>
          <a:ln w="9525">
            <a:noFill/>
            <a:miter lim="800000"/>
            <a:headEnd/>
            <a:tailEnd/>
          </a:ln>
        </p:spPr>
      </p:pic>
    </p:spTree>
    <p:extLst>
      <p:ext uri="{BB962C8B-B14F-4D97-AF65-F5344CB8AC3E}">
        <p14:creationId xmlns:p14="http://schemas.microsoft.com/office/powerpoint/2010/main" val="1865501232"/>
      </p:ext>
    </p:extLst>
  </p:cSld>
  <p:clrMapOvr>
    <a:masterClrMapping/>
  </p:clrMapOvr>
  <p:transition>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smtClean="0">
                <a:solidFill>
                  <a:schemeClr val="bg1"/>
                </a:solidFill>
                <a:latin typeface="Arial" pitchFamily="34" charset="0"/>
                <a:cs typeface="Arial" pitchFamily="34" charset="0"/>
              </a:rPr>
              <a:t>ADRIA Staff 2019</a:t>
            </a:r>
            <a:endParaRPr lang="en-CA" b="1" dirty="0">
              <a:solidFill>
                <a:schemeClr val="bg1"/>
              </a:solidFill>
              <a:latin typeface="Arial" pitchFamily="34" charset="0"/>
              <a:cs typeface="Arial" pitchFamily="34" charset="0"/>
            </a:endParaRPr>
          </a:p>
        </p:txBody>
      </p:sp>
      <p:sp>
        <p:nvSpPr>
          <p:cNvPr id="5" name="TextBox 4"/>
          <p:cNvSpPr txBox="1"/>
          <p:nvPr/>
        </p:nvSpPr>
        <p:spPr>
          <a:xfrm>
            <a:off x="2843808" y="5445224"/>
            <a:ext cx="36004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Calibri"/>
              <a:ea typeface="+mn-ea"/>
              <a:cs typeface="+mn-cs"/>
            </a:endParaRPr>
          </a:p>
        </p:txBody>
      </p:sp>
      <p:sp>
        <p:nvSpPr>
          <p:cNvPr id="71682" name="AutoShape 2" descr="Image result for adjournmen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group of people posing for a photo&#10;&#10;Description automatically generated">
            <a:extLst>
              <a:ext uri="{FF2B5EF4-FFF2-40B4-BE49-F238E27FC236}">
                <a16:creationId xmlns:a16="http://schemas.microsoft.com/office/drawing/2014/main" id="{0C23219C-FD3D-4338-9E2B-6445677900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640" y="1993006"/>
            <a:ext cx="7668344" cy="2655963"/>
          </a:xfrm>
          <a:prstGeom prst="rect">
            <a:avLst/>
          </a:prstGeom>
        </p:spPr>
      </p:pic>
      <p:pic>
        <p:nvPicPr>
          <p:cNvPr id="3076" name="Picture 4" descr="NYSA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5085184"/>
            <a:ext cx="4680520" cy="1155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928588"/>
      </p:ext>
    </p:extLst>
  </p:cSld>
  <p:clrMapOvr>
    <a:masterClrMapping/>
  </p:clrMapOvr>
  <p:transition>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team eff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056" y="1772816"/>
            <a:ext cx="4171992" cy="41044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827584" y="908720"/>
            <a:ext cx="7772400" cy="720079"/>
          </a:xfrm>
          <a:solidFill>
            <a:schemeClr val="tx1"/>
          </a:solidFill>
        </p:spPr>
        <p:txBody>
          <a:bodyPr>
            <a:normAutofit/>
          </a:bodyPr>
          <a:lstStyle/>
          <a:p>
            <a:r>
              <a:rPr lang="en-CA" sz="3600" b="1" dirty="0">
                <a:solidFill>
                  <a:schemeClr val="bg1"/>
                </a:solidFill>
                <a:latin typeface="Arial" pitchFamily="34" charset="0"/>
                <a:cs typeface="Arial" pitchFamily="34" charset="0"/>
              </a:rPr>
              <a:t>Current ADRIA </a:t>
            </a:r>
            <a:r>
              <a:rPr lang="en-CA" sz="3600" b="1" dirty="0" smtClean="0">
                <a:solidFill>
                  <a:schemeClr val="bg1"/>
                </a:solidFill>
                <a:latin typeface="Arial" pitchFamily="34" charset="0"/>
                <a:cs typeface="Arial" pitchFamily="34" charset="0"/>
              </a:rPr>
              <a:t>Staff (Covid-19)</a:t>
            </a:r>
            <a:endParaRPr lang="en-CA" sz="3600" b="1" dirty="0">
              <a:solidFill>
                <a:schemeClr val="bg1"/>
              </a:solidFill>
              <a:latin typeface="Arial" pitchFamily="34" charset="0"/>
              <a:cs typeface="Arial" pitchFamily="34" charset="0"/>
            </a:endParaRPr>
          </a:p>
        </p:txBody>
      </p:sp>
      <p:sp>
        <p:nvSpPr>
          <p:cNvPr id="5" name="TextBox 4"/>
          <p:cNvSpPr txBox="1"/>
          <p:nvPr/>
        </p:nvSpPr>
        <p:spPr>
          <a:xfrm>
            <a:off x="2843808" y="5445224"/>
            <a:ext cx="3600400" cy="1107996"/>
          </a:xfrm>
          <a:prstGeom prst="rect">
            <a:avLst/>
          </a:prstGeom>
          <a:noFill/>
        </p:spPr>
        <p:txBody>
          <a:bodyPr wrap="square" rtlCol="0">
            <a:spAutoFit/>
          </a:bodyPr>
          <a:lstStyle/>
          <a:p>
            <a:pPr algn="ctr"/>
            <a:endParaRPr lang="en-US" sz="6600" b="1" dirty="0"/>
          </a:p>
        </p:txBody>
      </p:sp>
      <p:sp>
        <p:nvSpPr>
          <p:cNvPr id="4" name="TextBox 3"/>
          <p:cNvSpPr txBox="1"/>
          <p:nvPr/>
        </p:nvSpPr>
        <p:spPr>
          <a:xfrm>
            <a:off x="5148064" y="2121237"/>
            <a:ext cx="3384376" cy="4431983"/>
          </a:xfrm>
          <a:prstGeom prst="rect">
            <a:avLst/>
          </a:prstGeom>
          <a:noFill/>
        </p:spPr>
        <p:txBody>
          <a:bodyPr wrap="square" rtlCol="0">
            <a:spAutoFit/>
          </a:bodyPr>
          <a:lstStyle/>
          <a:p>
            <a:r>
              <a:rPr lang="en-CA" sz="2800" dirty="0" smtClean="0"/>
              <a:t>Paul Conway</a:t>
            </a:r>
          </a:p>
          <a:p>
            <a:r>
              <a:rPr lang="en-CA" sz="2800" dirty="0" smtClean="0"/>
              <a:t>Tammy Borowiecki</a:t>
            </a:r>
          </a:p>
          <a:p>
            <a:r>
              <a:rPr lang="en-CA" sz="2800" dirty="0" smtClean="0"/>
              <a:t>Sandra Drake</a:t>
            </a:r>
            <a:endParaRPr lang="en-CA" sz="2800" dirty="0"/>
          </a:p>
          <a:p>
            <a:r>
              <a:rPr lang="en-CA" sz="2800" dirty="0"/>
              <a:t>Jocelyn Christian</a:t>
            </a:r>
          </a:p>
          <a:p>
            <a:r>
              <a:rPr lang="en-CA" sz="2800" dirty="0"/>
              <a:t>Brenda </a:t>
            </a:r>
            <a:r>
              <a:rPr lang="en-CA" sz="2800" dirty="0" smtClean="0"/>
              <a:t>Davidson </a:t>
            </a:r>
            <a:endParaRPr lang="en-CA" sz="1600" dirty="0"/>
          </a:p>
          <a:p>
            <a:r>
              <a:rPr lang="en-CA" sz="2800" dirty="0"/>
              <a:t>Kristy Rhyason</a:t>
            </a:r>
          </a:p>
          <a:p>
            <a:r>
              <a:rPr lang="en-CA" sz="2800" dirty="0" smtClean="0"/>
              <a:t>Karen Sommerfeld</a:t>
            </a:r>
          </a:p>
          <a:p>
            <a:r>
              <a:rPr lang="en-CA" sz="2800" dirty="0"/>
              <a:t>Don Schapira </a:t>
            </a:r>
            <a:endParaRPr lang="en-CA" sz="1600" dirty="0"/>
          </a:p>
          <a:p>
            <a:endParaRPr lang="en-CA" sz="2800" dirty="0"/>
          </a:p>
          <a:p>
            <a:r>
              <a:rPr lang="en-CA" sz="3000" dirty="0"/>
              <a:t> </a:t>
            </a:r>
          </a:p>
        </p:txBody>
      </p:sp>
    </p:spTree>
    <p:extLst>
      <p:ext uri="{BB962C8B-B14F-4D97-AF65-F5344CB8AC3E}">
        <p14:creationId xmlns:p14="http://schemas.microsoft.com/office/powerpoint/2010/main" val="192257673"/>
      </p:ext>
    </p:extLst>
  </p:cSld>
  <p:clrMapOvr>
    <a:masterClrMapping/>
  </p:clrMapOvr>
  <p:transition>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SAGE's Recommendations To Cut Govt. Costs - Berne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801" y="3401995"/>
            <a:ext cx="2940277" cy="187687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smtClean="0">
                <a:solidFill>
                  <a:schemeClr val="bg1"/>
                </a:solidFill>
                <a:latin typeface="Arial" pitchFamily="34" charset="0"/>
                <a:cs typeface="Arial" pitchFamily="34" charset="0"/>
              </a:rPr>
              <a:t>ADRIA’s Covid-19 Response</a:t>
            </a:r>
            <a:endParaRPr lang="en-CA" b="1" dirty="0">
              <a:solidFill>
                <a:schemeClr val="bg1"/>
              </a:solidFill>
              <a:latin typeface="Arial" pitchFamily="34" charset="0"/>
              <a:cs typeface="Arial" pitchFamily="34" charset="0"/>
            </a:endParaRPr>
          </a:p>
        </p:txBody>
      </p:sp>
      <p:sp>
        <p:nvSpPr>
          <p:cNvPr id="5" name="TextBox 4"/>
          <p:cNvSpPr txBox="1"/>
          <p:nvPr/>
        </p:nvSpPr>
        <p:spPr>
          <a:xfrm flipH="1">
            <a:off x="1742727" y="5808415"/>
            <a:ext cx="45719" cy="103040"/>
          </a:xfrm>
          <a:prstGeom prst="rect">
            <a:avLst/>
          </a:prstGeom>
          <a:noFill/>
        </p:spPr>
        <p:txBody>
          <a:bodyPr wrap="square" rtlCol="0">
            <a:spAutoFit/>
          </a:bodyPr>
          <a:lstStyle/>
          <a:p>
            <a:pPr algn="ctr"/>
            <a:endParaRPr lang="en-US" sz="6600" b="1" dirty="0"/>
          </a:p>
        </p:txBody>
      </p:sp>
      <p:pic>
        <p:nvPicPr>
          <p:cNvPr id="6146" name="Picture 2" descr="What do you call the disease caused by the novel coronavirus? Covid-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67736" y="1767119"/>
            <a:ext cx="2453968" cy="245396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xtending Value with the Publishing Membership Model | Web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6739" y="1858986"/>
            <a:ext cx="2163093" cy="158987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Prepare to move online: continuity planning for coronavirus and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1050658" y="5031036"/>
            <a:ext cx="2009174" cy="14921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07078" y="1770567"/>
            <a:ext cx="3160658" cy="4893647"/>
          </a:xfrm>
          <a:prstGeom prst="rect">
            <a:avLst/>
          </a:prstGeom>
          <a:noFill/>
        </p:spPr>
        <p:txBody>
          <a:bodyPr wrap="square" rtlCol="0">
            <a:spAutoFit/>
          </a:bodyPr>
          <a:lstStyle/>
          <a:p>
            <a:pPr algn="ctr"/>
            <a:r>
              <a:rPr lang="en-CA" sz="2400" b="1" dirty="0" smtClean="0"/>
              <a:t>Staff &amp; Member Safety</a:t>
            </a:r>
          </a:p>
          <a:p>
            <a:pPr algn="ctr"/>
            <a:endParaRPr lang="en-CA" sz="2400" b="1" dirty="0"/>
          </a:p>
          <a:p>
            <a:pPr algn="ctr"/>
            <a:r>
              <a:rPr lang="en-CA" sz="2400" b="1" dirty="0" smtClean="0"/>
              <a:t>Enhance the Value of ADRIA Membership</a:t>
            </a:r>
          </a:p>
          <a:p>
            <a:pPr algn="ctr"/>
            <a:endParaRPr lang="en-CA" sz="2400" b="1" dirty="0"/>
          </a:p>
          <a:p>
            <a:pPr algn="ctr"/>
            <a:r>
              <a:rPr lang="en-CA" sz="2400" b="1" dirty="0" smtClean="0"/>
              <a:t>Financial Stability</a:t>
            </a:r>
          </a:p>
          <a:p>
            <a:pPr algn="ctr"/>
            <a:r>
              <a:rPr lang="en-CA" sz="2400" b="1" dirty="0" smtClean="0"/>
              <a:t>Reduce Expenditures</a:t>
            </a:r>
          </a:p>
          <a:p>
            <a:pPr algn="ctr"/>
            <a:r>
              <a:rPr lang="en-CA" sz="2400" b="1" dirty="0" smtClean="0"/>
              <a:t>Access Government Covid-19 Supports</a:t>
            </a:r>
          </a:p>
          <a:p>
            <a:pPr algn="ctr"/>
            <a:endParaRPr lang="en-CA" sz="2400" b="1" dirty="0"/>
          </a:p>
          <a:p>
            <a:pPr algn="ctr"/>
            <a:r>
              <a:rPr lang="en-CA" sz="2400" b="1" dirty="0" smtClean="0"/>
              <a:t>Invest in the future</a:t>
            </a:r>
          </a:p>
          <a:p>
            <a:pPr algn="ctr"/>
            <a:r>
              <a:rPr lang="en-CA" sz="2400" b="1" dirty="0" smtClean="0"/>
              <a:t>Online Learning</a:t>
            </a:r>
          </a:p>
          <a:p>
            <a:pPr algn="ctr"/>
            <a:r>
              <a:rPr lang="en-CA" sz="2400" b="1" dirty="0" smtClean="0"/>
              <a:t>Re-imagine ADRIA</a:t>
            </a:r>
            <a:endParaRPr lang="en-CA" sz="2400" b="1" dirty="0"/>
          </a:p>
        </p:txBody>
      </p:sp>
      <p:sp>
        <p:nvSpPr>
          <p:cNvPr id="4" name="AutoShape 2" descr="Association Vision 2021 - Community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6" name="Picture 5"/>
          <p:cNvPicPr>
            <a:picLocks noChangeAspect="1"/>
          </p:cNvPicPr>
          <p:nvPr/>
        </p:nvPicPr>
        <p:blipFill>
          <a:blip r:embed="rId7"/>
          <a:stretch>
            <a:fillRect/>
          </a:stretch>
        </p:blipFill>
        <p:spPr>
          <a:xfrm>
            <a:off x="6695708" y="4183190"/>
            <a:ext cx="1695691" cy="1695691"/>
          </a:xfrm>
          <a:prstGeom prst="rect">
            <a:avLst/>
          </a:prstGeom>
        </p:spPr>
      </p:pic>
    </p:spTree>
    <p:extLst>
      <p:ext uri="{BB962C8B-B14F-4D97-AF65-F5344CB8AC3E}">
        <p14:creationId xmlns:p14="http://schemas.microsoft.com/office/powerpoint/2010/main" val="3178887540"/>
      </p:ext>
    </p:extLst>
  </p:cSld>
  <p:clrMapOvr>
    <a:masterClrMapping/>
  </p:clrMapOvr>
  <p:transition>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419872" y="2156083"/>
            <a:ext cx="5400600" cy="2613193"/>
          </a:xfrm>
          <a:prstGeom prst="rect">
            <a:avLst/>
          </a:prstGeom>
        </p:spPr>
      </p:pic>
      <p:sp>
        <p:nvSpPr>
          <p:cNvPr id="2" name="Title 1"/>
          <p:cNvSpPr>
            <a:spLocks noGrp="1"/>
          </p:cNvSpPr>
          <p:nvPr>
            <p:ph type="ctrTitle"/>
          </p:nvPr>
        </p:nvSpPr>
        <p:spPr>
          <a:xfrm>
            <a:off x="827584" y="908720"/>
            <a:ext cx="7772400" cy="720079"/>
          </a:xfrm>
          <a:solidFill>
            <a:schemeClr val="tx1"/>
          </a:solidFill>
        </p:spPr>
        <p:txBody>
          <a:bodyPr>
            <a:normAutofit/>
          </a:bodyPr>
          <a:lstStyle/>
          <a:p>
            <a:r>
              <a:rPr lang="en-CA" sz="3600" b="1" dirty="0">
                <a:solidFill>
                  <a:schemeClr val="bg1"/>
                </a:solidFill>
                <a:latin typeface="Arial" pitchFamily="34" charset="0"/>
                <a:cs typeface="Arial" pitchFamily="34" charset="0"/>
              </a:rPr>
              <a:t>Board of Directors</a:t>
            </a:r>
          </a:p>
        </p:txBody>
      </p:sp>
      <p:sp>
        <p:nvSpPr>
          <p:cNvPr id="5" name="TextBox 4"/>
          <p:cNvSpPr txBox="1"/>
          <p:nvPr/>
        </p:nvSpPr>
        <p:spPr>
          <a:xfrm>
            <a:off x="2843808" y="5445224"/>
            <a:ext cx="3600400" cy="1107996"/>
          </a:xfrm>
          <a:prstGeom prst="rect">
            <a:avLst/>
          </a:prstGeom>
          <a:noFill/>
        </p:spPr>
        <p:txBody>
          <a:bodyPr wrap="square" rtlCol="0">
            <a:spAutoFit/>
          </a:bodyPr>
          <a:lstStyle/>
          <a:p>
            <a:pPr algn="ctr"/>
            <a:endParaRPr lang="en-US" sz="6600" b="1" dirty="0"/>
          </a:p>
        </p:txBody>
      </p:sp>
      <p:pic>
        <p:nvPicPr>
          <p:cNvPr id="67586" name="Picture 2" descr="Image result for recognition"/>
          <p:cNvPicPr>
            <a:picLocks noChangeAspect="1" noChangeArrowheads="1"/>
          </p:cNvPicPr>
          <p:nvPr/>
        </p:nvPicPr>
        <p:blipFill>
          <a:blip r:embed="rId4" cstate="print"/>
          <a:srcRect/>
          <a:stretch>
            <a:fillRect/>
          </a:stretch>
        </p:blipFill>
        <p:spPr bwMode="auto">
          <a:xfrm>
            <a:off x="395536" y="3501008"/>
            <a:ext cx="3528392" cy="3020189"/>
          </a:xfrm>
          <a:prstGeom prst="rect">
            <a:avLst/>
          </a:prstGeom>
          <a:noFill/>
        </p:spPr>
      </p:pic>
      <p:sp>
        <p:nvSpPr>
          <p:cNvPr id="7" name="Rectangle 6"/>
          <p:cNvSpPr/>
          <p:nvPr/>
        </p:nvSpPr>
        <p:spPr>
          <a:xfrm>
            <a:off x="4499992" y="5445224"/>
            <a:ext cx="295232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326030658"/>
      </p:ext>
    </p:extLst>
  </p:cSld>
  <p:clrMapOvr>
    <a:masterClrMapping/>
  </p:clrMapOvr>
  <p:transition>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smtClean="0">
                <a:solidFill>
                  <a:schemeClr val="bg1"/>
                </a:solidFill>
                <a:latin typeface="Arial" pitchFamily="34" charset="0"/>
                <a:cs typeface="Arial" pitchFamily="34" charset="0"/>
              </a:rPr>
              <a:t>President of the Board</a:t>
            </a:r>
            <a:endParaRPr lang="en-CA" b="1" dirty="0">
              <a:solidFill>
                <a:schemeClr val="bg1"/>
              </a:solidFill>
              <a:latin typeface="Arial" pitchFamily="34" charset="0"/>
              <a:cs typeface="Arial" pitchFamily="34" charset="0"/>
            </a:endParaRPr>
          </a:p>
        </p:txBody>
      </p:sp>
      <p:sp>
        <p:nvSpPr>
          <p:cNvPr id="5" name="TextBox 4"/>
          <p:cNvSpPr txBox="1"/>
          <p:nvPr/>
        </p:nvSpPr>
        <p:spPr>
          <a:xfrm>
            <a:off x="2843808" y="5445224"/>
            <a:ext cx="3600400" cy="1107996"/>
          </a:xfrm>
          <a:prstGeom prst="rect">
            <a:avLst/>
          </a:prstGeom>
          <a:noFill/>
        </p:spPr>
        <p:txBody>
          <a:bodyPr wrap="square" rtlCol="0">
            <a:spAutoFit/>
          </a:bodyPr>
          <a:lstStyle/>
          <a:p>
            <a:pPr algn="ctr"/>
            <a:endParaRPr lang="en-US" sz="6600" b="1" dirty="0"/>
          </a:p>
        </p:txBody>
      </p:sp>
      <p:sp>
        <p:nvSpPr>
          <p:cNvPr id="71682" name="AutoShape 2" descr="Image result for adjournmen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4" name="Picture 3" descr="A person smiling for the camera&#10;&#10;Description automatically generated">
            <a:extLst>
              <a:ext uri="{FF2B5EF4-FFF2-40B4-BE49-F238E27FC236}">
                <a16:creationId xmlns:a16="http://schemas.microsoft.com/office/drawing/2014/main" id="{FB1C8650-43DC-43E1-B056-D980225300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2060848"/>
            <a:ext cx="3862184" cy="3725398"/>
          </a:xfrm>
          <a:prstGeom prst="rect">
            <a:avLst/>
          </a:prstGeom>
        </p:spPr>
      </p:pic>
      <p:sp>
        <p:nvSpPr>
          <p:cNvPr id="6" name="TextBox 5"/>
          <p:cNvSpPr txBox="1"/>
          <p:nvPr/>
        </p:nvSpPr>
        <p:spPr>
          <a:xfrm>
            <a:off x="5292080" y="2078904"/>
            <a:ext cx="3600400" cy="1754326"/>
          </a:xfrm>
          <a:prstGeom prst="rect">
            <a:avLst/>
          </a:prstGeom>
          <a:noFill/>
        </p:spPr>
        <p:txBody>
          <a:bodyPr wrap="square" rtlCol="0">
            <a:spAutoFit/>
          </a:bodyPr>
          <a:lstStyle/>
          <a:p>
            <a:r>
              <a:rPr lang="en-CA" sz="3600" dirty="0"/>
              <a:t>Barbara </a:t>
            </a:r>
            <a:r>
              <a:rPr lang="en-CA" sz="3600" dirty="0" smtClean="0"/>
              <a:t>McNeil </a:t>
            </a:r>
            <a:endParaRPr lang="en-CA" sz="3600" dirty="0"/>
          </a:p>
          <a:p>
            <a:r>
              <a:rPr lang="en-CA" sz="3600" dirty="0"/>
              <a:t>C.Med, </a:t>
            </a:r>
            <a:r>
              <a:rPr lang="en-CA" sz="3600" dirty="0" smtClean="0"/>
              <a:t>Q.Arb</a:t>
            </a:r>
          </a:p>
          <a:p>
            <a:r>
              <a:rPr lang="en-CA" sz="3600" dirty="0" smtClean="0"/>
              <a:t>ADRIA President</a:t>
            </a:r>
            <a:endParaRPr lang="en-CA" sz="3600" dirty="0"/>
          </a:p>
        </p:txBody>
      </p:sp>
    </p:spTree>
    <p:extLst>
      <p:ext uri="{BB962C8B-B14F-4D97-AF65-F5344CB8AC3E}">
        <p14:creationId xmlns:p14="http://schemas.microsoft.com/office/powerpoint/2010/main" val="1064645080"/>
      </p:ext>
    </p:extLst>
  </p:cSld>
  <p:clrMapOvr>
    <a:masterClrMapping/>
  </p:clrMapOvr>
  <p:transition>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smtClean="0">
                <a:solidFill>
                  <a:schemeClr val="bg1"/>
                </a:solidFill>
                <a:latin typeface="Arial" pitchFamily="34" charset="0"/>
                <a:cs typeface="Arial" pitchFamily="34" charset="0"/>
              </a:rPr>
              <a:t>2019 Board Executive</a:t>
            </a:r>
            <a:endParaRPr lang="en-CA" b="1" dirty="0">
              <a:solidFill>
                <a:schemeClr val="bg1"/>
              </a:solidFill>
              <a:latin typeface="Arial" pitchFamily="34" charset="0"/>
              <a:cs typeface="Arial" pitchFamily="34" charset="0"/>
            </a:endParaRPr>
          </a:p>
        </p:txBody>
      </p:sp>
      <p:sp>
        <p:nvSpPr>
          <p:cNvPr id="5" name="TextBox 4"/>
          <p:cNvSpPr txBox="1"/>
          <p:nvPr/>
        </p:nvSpPr>
        <p:spPr>
          <a:xfrm>
            <a:off x="2843808" y="5445224"/>
            <a:ext cx="36004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Calibri"/>
              <a:ea typeface="+mn-ea"/>
              <a:cs typeface="+mn-cs"/>
            </a:endParaRPr>
          </a:p>
        </p:txBody>
      </p:sp>
      <p:sp>
        <p:nvSpPr>
          <p:cNvPr id="71682" name="AutoShape 2" descr="Image result for adjournmen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person smiling for the camera&#10;&#10;Description automatically generated">
            <a:extLst>
              <a:ext uri="{FF2B5EF4-FFF2-40B4-BE49-F238E27FC236}">
                <a16:creationId xmlns:a16="http://schemas.microsoft.com/office/drawing/2014/main" id="{0E09598B-78CB-4A2E-B6AF-6B961F72BA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8132" y="1989559"/>
            <a:ext cx="2683393" cy="3089022"/>
          </a:xfrm>
          <a:prstGeom prst="rect">
            <a:avLst/>
          </a:prstGeom>
        </p:spPr>
      </p:pic>
      <p:pic>
        <p:nvPicPr>
          <p:cNvPr id="6" name="Picture 5" descr="A person posing for the camera&#10;&#10;Description automatically generated">
            <a:extLst>
              <a:ext uri="{FF2B5EF4-FFF2-40B4-BE49-F238E27FC236}">
                <a16:creationId xmlns:a16="http://schemas.microsoft.com/office/drawing/2014/main" id="{6B300152-6353-40F0-A2C6-7EDCEE4CEB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1491" y="1992074"/>
            <a:ext cx="2325033" cy="3086507"/>
          </a:xfrm>
          <a:prstGeom prst="rect">
            <a:avLst/>
          </a:prstGeom>
        </p:spPr>
      </p:pic>
      <p:pic>
        <p:nvPicPr>
          <p:cNvPr id="7" name="Picture 6" descr="A person smiling for the camera&#10;&#10;Description automatically generated">
            <a:extLst>
              <a:ext uri="{FF2B5EF4-FFF2-40B4-BE49-F238E27FC236}">
                <a16:creationId xmlns:a16="http://schemas.microsoft.com/office/drawing/2014/main" id="{B027AF80-33C4-4CE2-86B1-0C9C666A76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221" y="1954772"/>
            <a:ext cx="2525266" cy="3156583"/>
          </a:xfrm>
          <a:prstGeom prst="rect">
            <a:avLst/>
          </a:prstGeom>
        </p:spPr>
      </p:pic>
      <p:sp>
        <p:nvSpPr>
          <p:cNvPr id="8" name="TextBox 7"/>
          <p:cNvSpPr txBox="1"/>
          <p:nvPr/>
        </p:nvSpPr>
        <p:spPr>
          <a:xfrm>
            <a:off x="889726" y="5373216"/>
            <a:ext cx="2304256" cy="707886"/>
          </a:xfrm>
          <a:prstGeom prst="rect">
            <a:avLst/>
          </a:prstGeom>
          <a:noFill/>
        </p:spPr>
        <p:txBody>
          <a:bodyPr wrap="square" rtlCol="0">
            <a:spAutoFit/>
          </a:bodyPr>
          <a:lstStyle/>
          <a:p>
            <a:pPr algn="ctr"/>
            <a:r>
              <a:rPr lang="en-CA" sz="2000" dirty="0" smtClean="0"/>
              <a:t>Michelle Bonnici</a:t>
            </a:r>
          </a:p>
          <a:p>
            <a:pPr algn="ctr"/>
            <a:r>
              <a:rPr lang="en-CA" sz="2000" dirty="0" smtClean="0"/>
              <a:t>Vice President</a:t>
            </a:r>
            <a:endParaRPr lang="en-CA" sz="2000" dirty="0"/>
          </a:p>
        </p:txBody>
      </p:sp>
      <p:sp>
        <p:nvSpPr>
          <p:cNvPr id="9" name="TextBox 8"/>
          <p:cNvSpPr txBox="1"/>
          <p:nvPr/>
        </p:nvSpPr>
        <p:spPr>
          <a:xfrm>
            <a:off x="3481491" y="5373216"/>
            <a:ext cx="2304256" cy="707886"/>
          </a:xfrm>
          <a:prstGeom prst="rect">
            <a:avLst/>
          </a:prstGeom>
          <a:noFill/>
        </p:spPr>
        <p:txBody>
          <a:bodyPr wrap="square" rtlCol="0">
            <a:spAutoFit/>
          </a:bodyPr>
          <a:lstStyle/>
          <a:p>
            <a:pPr algn="ctr"/>
            <a:r>
              <a:rPr lang="en-CA" sz="2000" dirty="0" smtClean="0"/>
              <a:t>Ali Ansell, Q.Med</a:t>
            </a:r>
          </a:p>
          <a:p>
            <a:pPr algn="ctr"/>
            <a:r>
              <a:rPr lang="en-CA" sz="2000" dirty="0" smtClean="0"/>
              <a:t>Board Secretary</a:t>
            </a:r>
            <a:endParaRPr lang="en-CA" sz="2000" dirty="0"/>
          </a:p>
        </p:txBody>
      </p:sp>
      <p:sp>
        <p:nvSpPr>
          <p:cNvPr id="10" name="TextBox 9"/>
          <p:cNvSpPr txBox="1"/>
          <p:nvPr/>
        </p:nvSpPr>
        <p:spPr>
          <a:xfrm>
            <a:off x="5940075" y="5367608"/>
            <a:ext cx="2872340" cy="707886"/>
          </a:xfrm>
          <a:prstGeom prst="rect">
            <a:avLst/>
          </a:prstGeom>
          <a:noFill/>
        </p:spPr>
        <p:txBody>
          <a:bodyPr wrap="square" rtlCol="0">
            <a:spAutoFit/>
          </a:bodyPr>
          <a:lstStyle/>
          <a:p>
            <a:pPr algn="ctr"/>
            <a:r>
              <a:rPr lang="en-CA" sz="2000" dirty="0" smtClean="0"/>
              <a:t>Dora Dang, C.Med, C.Arb</a:t>
            </a:r>
          </a:p>
          <a:p>
            <a:pPr algn="ctr"/>
            <a:r>
              <a:rPr lang="en-CA" sz="2000" dirty="0" smtClean="0"/>
              <a:t>Treasurer</a:t>
            </a:r>
            <a:endParaRPr lang="en-CA" sz="2000" dirty="0"/>
          </a:p>
        </p:txBody>
      </p:sp>
    </p:spTree>
    <p:extLst>
      <p:ext uri="{BB962C8B-B14F-4D97-AF65-F5344CB8AC3E}">
        <p14:creationId xmlns:p14="http://schemas.microsoft.com/office/powerpoint/2010/main" val="3717660943"/>
      </p:ext>
    </p:extLst>
  </p:cSld>
  <p:clrMapOvr>
    <a:masterClrMapping/>
  </p:clrMapOvr>
  <p:transition>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a:bodyPr>
          <a:lstStyle/>
          <a:p>
            <a:r>
              <a:rPr lang="en-CA" sz="3600" b="1" dirty="0" smtClean="0">
                <a:solidFill>
                  <a:schemeClr val="bg1"/>
                </a:solidFill>
                <a:latin typeface="Arial" pitchFamily="34" charset="0"/>
                <a:cs typeface="Arial" pitchFamily="34" charset="0"/>
              </a:rPr>
              <a:t>ADRIC Rep &amp; Governance Chair</a:t>
            </a:r>
            <a:endParaRPr lang="en-CA" sz="3600" b="1" dirty="0">
              <a:solidFill>
                <a:schemeClr val="bg1"/>
              </a:solidFill>
              <a:latin typeface="Arial" pitchFamily="34" charset="0"/>
              <a:cs typeface="Arial" pitchFamily="34" charset="0"/>
            </a:endParaRPr>
          </a:p>
        </p:txBody>
      </p:sp>
      <p:sp>
        <p:nvSpPr>
          <p:cNvPr id="71682" name="AutoShape 2" descr="Image result for adjournmen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person wearing a suit and tie smiling at the camera&#10;&#10;Description automatically generated">
            <a:extLst>
              <a:ext uri="{FF2B5EF4-FFF2-40B4-BE49-F238E27FC236}">
                <a16:creationId xmlns:a16="http://schemas.microsoft.com/office/drawing/2014/main" id="{74B28540-14D7-4CCC-9888-1DF496D7F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112" y="1948831"/>
            <a:ext cx="3381333" cy="3381333"/>
          </a:xfrm>
          <a:prstGeom prst="rect">
            <a:avLst/>
          </a:prstGeom>
        </p:spPr>
      </p:pic>
      <p:pic>
        <p:nvPicPr>
          <p:cNvPr id="7" name="Picture 6" descr="A person wearing a suit and tie smiling at the camera&#10;&#10;Description automatically generated">
            <a:extLst>
              <a:ext uri="{FF2B5EF4-FFF2-40B4-BE49-F238E27FC236}">
                <a16:creationId xmlns:a16="http://schemas.microsoft.com/office/drawing/2014/main" id="{ABDB208E-F9A1-47CF-B296-64ED91D02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4048" y="1995070"/>
            <a:ext cx="2664296" cy="3335094"/>
          </a:xfrm>
          <a:prstGeom prst="rect">
            <a:avLst/>
          </a:prstGeom>
        </p:spPr>
      </p:pic>
      <p:sp>
        <p:nvSpPr>
          <p:cNvPr id="3" name="TextBox 2"/>
          <p:cNvSpPr txBox="1"/>
          <p:nvPr/>
        </p:nvSpPr>
        <p:spPr>
          <a:xfrm>
            <a:off x="1839650" y="5696945"/>
            <a:ext cx="2304256" cy="707886"/>
          </a:xfrm>
          <a:prstGeom prst="rect">
            <a:avLst/>
          </a:prstGeom>
          <a:noFill/>
        </p:spPr>
        <p:txBody>
          <a:bodyPr wrap="square" rtlCol="0">
            <a:spAutoFit/>
          </a:bodyPr>
          <a:lstStyle/>
          <a:p>
            <a:pPr algn="ctr"/>
            <a:r>
              <a:rPr lang="en-CA" sz="2000" dirty="0" smtClean="0"/>
              <a:t>Barrie Marshall</a:t>
            </a:r>
          </a:p>
          <a:p>
            <a:pPr algn="ctr"/>
            <a:r>
              <a:rPr lang="en-CA" sz="2000" dirty="0" smtClean="0"/>
              <a:t>ADRIC Rep</a:t>
            </a:r>
            <a:endParaRPr lang="en-CA" sz="2000" dirty="0"/>
          </a:p>
        </p:txBody>
      </p:sp>
      <p:sp>
        <p:nvSpPr>
          <p:cNvPr id="8" name="TextBox 7"/>
          <p:cNvSpPr txBox="1"/>
          <p:nvPr/>
        </p:nvSpPr>
        <p:spPr>
          <a:xfrm>
            <a:off x="5184068" y="5543056"/>
            <a:ext cx="2304256" cy="1015663"/>
          </a:xfrm>
          <a:prstGeom prst="rect">
            <a:avLst/>
          </a:prstGeom>
          <a:noFill/>
        </p:spPr>
        <p:txBody>
          <a:bodyPr wrap="square" rtlCol="0">
            <a:spAutoFit/>
          </a:bodyPr>
          <a:lstStyle/>
          <a:p>
            <a:pPr algn="ctr"/>
            <a:r>
              <a:rPr lang="en-CA" sz="2000" dirty="0" smtClean="0"/>
              <a:t>Kevin Kelly </a:t>
            </a:r>
          </a:p>
          <a:p>
            <a:pPr algn="ctr"/>
            <a:r>
              <a:rPr lang="en-CA" sz="2000" dirty="0"/>
              <a:t>Q</a:t>
            </a:r>
            <a:r>
              <a:rPr lang="en-CA" sz="2000" dirty="0" smtClean="0"/>
              <a:t>.Med, Q.Arb</a:t>
            </a:r>
          </a:p>
          <a:p>
            <a:pPr algn="ctr"/>
            <a:r>
              <a:rPr lang="en-CA" sz="2000" dirty="0" smtClean="0"/>
              <a:t> Governance Chair</a:t>
            </a:r>
            <a:endParaRPr lang="en-CA" sz="2000" dirty="0"/>
          </a:p>
        </p:txBody>
      </p:sp>
    </p:spTree>
    <p:extLst>
      <p:ext uri="{BB962C8B-B14F-4D97-AF65-F5344CB8AC3E}">
        <p14:creationId xmlns:p14="http://schemas.microsoft.com/office/powerpoint/2010/main" val="3735066445"/>
      </p:ext>
    </p:extLst>
  </p:cSld>
  <p:clrMapOvr>
    <a:masterClrMapping/>
  </p:clrMapOvr>
  <p:transition>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smtClean="0">
                <a:solidFill>
                  <a:schemeClr val="bg1"/>
                </a:solidFill>
                <a:latin typeface="Arial" pitchFamily="34" charset="0"/>
                <a:cs typeface="Arial" pitchFamily="34" charset="0"/>
              </a:rPr>
              <a:t> Past President &amp; Directors</a:t>
            </a:r>
            <a:endParaRPr lang="en-CA" b="1" dirty="0">
              <a:solidFill>
                <a:schemeClr val="bg1"/>
              </a:solidFill>
              <a:latin typeface="Arial" pitchFamily="34" charset="0"/>
              <a:cs typeface="Arial" pitchFamily="34" charset="0"/>
            </a:endParaRPr>
          </a:p>
        </p:txBody>
      </p:sp>
      <p:sp>
        <p:nvSpPr>
          <p:cNvPr id="5" name="TextBox 4"/>
          <p:cNvSpPr txBox="1"/>
          <p:nvPr/>
        </p:nvSpPr>
        <p:spPr>
          <a:xfrm>
            <a:off x="2843808" y="5445224"/>
            <a:ext cx="36004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Calibri"/>
              <a:ea typeface="+mn-ea"/>
              <a:cs typeface="+mn-cs"/>
            </a:endParaRPr>
          </a:p>
        </p:txBody>
      </p:sp>
      <p:sp>
        <p:nvSpPr>
          <p:cNvPr id="71682" name="AutoShape 2" descr="Image result for adjournmen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person wearing a suit and tie&#10;&#10;Description automatically generated">
            <a:extLst>
              <a:ext uri="{FF2B5EF4-FFF2-40B4-BE49-F238E27FC236}">
                <a16:creationId xmlns:a16="http://schemas.microsoft.com/office/drawing/2014/main" id="{11680536-40E8-455E-9FEB-A7C090D0B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2619" y="1844824"/>
            <a:ext cx="2232248" cy="2232248"/>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rcRect/>
          <a:stretch/>
        </p:blipFill>
        <p:spPr>
          <a:xfrm>
            <a:off x="539551" y="1844824"/>
            <a:ext cx="1728193" cy="2232248"/>
          </a:xfrm>
          <a:prstGeom prst="rect">
            <a:avLst/>
          </a:prstGeom>
        </p:spPr>
      </p:pic>
      <p:pic>
        <p:nvPicPr>
          <p:cNvPr id="7" name="Picture 6"/>
          <p:cNvPicPr/>
          <p:nvPr/>
        </p:nvPicPr>
        <p:blipFill>
          <a:blip r:embed="rId5" cstate="print">
            <a:extLst>
              <a:ext uri="{28A0092B-C50C-407E-A947-70E740481C1C}">
                <a14:useLocalDpi xmlns:a14="http://schemas.microsoft.com/office/drawing/2010/main" val="0"/>
              </a:ext>
            </a:extLst>
          </a:blip>
          <a:srcRect/>
          <a:stretch/>
        </p:blipFill>
        <p:spPr>
          <a:xfrm>
            <a:off x="571055" y="4285166"/>
            <a:ext cx="2272753" cy="2187679"/>
          </a:xfrm>
          <a:prstGeom prst="rect">
            <a:avLst/>
          </a:prstGeom>
        </p:spPr>
      </p:pic>
      <p:pic>
        <p:nvPicPr>
          <p:cNvPr id="9" name="Picture 8" descr="A person wearing a suit and tie&#10;&#10;Description automatically generated">
            <a:extLst>
              <a:ext uri="{FF2B5EF4-FFF2-40B4-BE49-F238E27FC236}">
                <a16:creationId xmlns:a16="http://schemas.microsoft.com/office/drawing/2014/main" id="{85EB7CE6-2129-4ED5-A95D-17293818F27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9832" y="4265173"/>
            <a:ext cx="1512168" cy="2207671"/>
          </a:xfrm>
          <a:prstGeom prst="rect">
            <a:avLst/>
          </a:prstGeom>
        </p:spPr>
      </p:pic>
      <p:sp>
        <p:nvSpPr>
          <p:cNvPr id="3" name="TextBox 2"/>
          <p:cNvSpPr txBox="1"/>
          <p:nvPr/>
        </p:nvSpPr>
        <p:spPr>
          <a:xfrm>
            <a:off x="5004048" y="2060848"/>
            <a:ext cx="3744416" cy="4154984"/>
          </a:xfrm>
          <a:prstGeom prst="rect">
            <a:avLst/>
          </a:prstGeom>
          <a:noFill/>
        </p:spPr>
        <p:txBody>
          <a:bodyPr wrap="square" rtlCol="0">
            <a:spAutoFit/>
          </a:bodyPr>
          <a:lstStyle/>
          <a:p>
            <a:r>
              <a:rPr lang="en-CA" sz="2200" dirty="0" smtClean="0"/>
              <a:t>Michelle Simpson,</a:t>
            </a:r>
          </a:p>
          <a:p>
            <a:r>
              <a:rPr lang="en-CA" sz="2200" dirty="0" smtClean="0"/>
              <a:t>C.Med, C.Arb, Past President</a:t>
            </a:r>
          </a:p>
          <a:p>
            <a:endParaRPr lang="en-CA" sz="2200" dirty="0"/>
          </a:p>
          <a:p>
            <a:r>
              <a:rPr lang="en-CA" sz="2200" dirty="0" smtClean="0"/>
              <a:t>Paul Blakeney,</a:t>
            </a:r>
          </a:p>
          <a:p>
            <a:r>
              <a:rPr lang="en-CA" sz="2200" dirty="0" smtClean="0"/>
              <a:t>C.Med, Director</a:t>
            </a:r>
          </a:p>
          <a:p>
            <a:endParaRPr lang="en-CA" sz="2200" dirty="0"/>
          </a:p>
          <a:p>
            <a:endParaRPr lang="en-CA" sz="2200" dirty="0"/>
          </a:p>
          <a:p>
            <a:r>
              <a:rPr lang="en-CA" sz="2200" dirty="0" smtClean="0"/>
              <a:t>Doug Devlin,</a:t>
            </a:r>
          </a:p>
          <a:p>
            <a:r>
              <a:rPr lang="en-CA" sz="2200" dirty="0" smtClean="0"/>
              <a:t>Director</a:t>
            </a:r>
          </a:p>
          <a:p>
            <a:endParaRPr lang="en-CA" sz="2200" dirty="0"/>
          </a:p>
          <a:p>
            <a:r>
              <a:rPr lang="en-CA" sz="2200" dirty="0" smtClean="0"/>
              <a:t>Amin Poonja, </a:t>
            </a:r>
          </a:p>
          <a:p>
            <a:r>
              <a:rPr lang="en-CA" sz="2200" dirty="0" smtClean="0"/>
              <a:t>Q.Med, Director</a:t>
            </a:r>
            <a:endParaRPr lang="en-CA" sz="2200" dirty="0"/>
          </a:p>
        </p:txBody>
      </p:sp>
    </p:spTree>
    <p:extLst>
      <p:ext uri="{BB962C8B-B14F-4D97-AF65-F5344CB8AC3E}">
        <p14:creationId xmlns:p14="http://schemas.microsoft.com/office/powerpoint/2010/main" val="2449701447"/>
      </p:ext>
    </p:extLst>
  </p:cSld>
  <p:clrMapOvr>
    <a:masterClrMapping/>
  </p:clrMapOvr>
  <p:transition>
    <p:pu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a:solidFill>
                  <a:schemeClr val="bg1"/>
                </a:solidFill>
                <a:latin typeface="Arial" pitchFamily="34" charset="0"/>
                <a:cs typeface="Arial" pitchFamily="34" charset="0"/>
              </a:rPr>
              <a:t>ADRIA 2020/21 Directors</a:t>
            </a:r>
          </a:p>
        </p:txBody>
      </p:sp>
      <p:sp>
        <p:nvSpPr>
          <p:cNvPr id="5" name="TextBox 4"/>
          <p:cNvSpPr txBox="1"/>
          <p:nvPr/>
        </p:nvSpPr>
        <p:spPr>
          <a:xfrm>
            <a:off x="2843808" y="5445224"/>
            <a:ext cx="3600400" cy="1107996"/>
          </a:xfrm>
          <a:prstGeom prst="rect">
            <a:avLst/>
          </a:prstGeom>
          <a:noFill/>
        </p:spPr>
        <p:txBody>
          <a:bodyPr wrap="square" rtlCol="0">
            <a:spAutoFit/>
          </a:bodyPr>
          <a:lstStyle/>
          <a:p>
            <a:pPr algn="ctr"/>
            <a:endParaRPr lang="en-US" sz="6600" b="1" dirty="0"/>
          </a:p>
        </p:txBody>
      </p:sp>
      <p:sp>
        <p:nvSpPr>
          <p:cNvPr id="6" name="TextBox 5"/>
          <p:cNvSpPr txBox="1"/>
          <p:nvPr/>
        </p:nvSpPr>
        <p:spPr>
          <a:xfrm>
            <a:off x="755576" y="4536341"/>
            <a:ext cx="7844408" cy="1569660"/>
          </a:xfrm>
          <a:prstGeom prst="rect">
            <a:avLst/>
          </a:prstGeom>
          <a:noFill/>
        </p:spPr>
        <p:txBody>
          <a:bodyPr wrap="square" rtlCol="0">
            <a:spAutoFit/>
          </a:bodyPr>
          <a:lstStyle/>
          <a:p>
            <a:pPr algn="ctr"/>
            <a:r>
              <a:rPr lang="en-CA" sz="3200" dirty="0">
                <a:latin typeface="Aharoni" pitchFamily="2" charset="-79"/>
                <a:cs typeface="Aharoni" pitchFamily="2" charset="-79"/>
              </a:rPr>
              <a:t>Two Departing Board Members</a:t>
            </a:r>
          </a:p>
          <a:p>
            <a:pPr algn="ctr"/>
            <a:r>
              <a:rPr lang="en-CA" sz="3200" dirty="0">
                <a:latin typeface="Aharoni" pitchFamily="2" charset="-79"/>
                <a:cs typeface="Aharoni" pitchFamily="2" charset="-79"/>
              </a:rPr>
              <a:t>Two Brand New Directors</a:t>
            </a:r>
          </a:p>
          <a:p>
            <a:pPr algn="ctr"/>
            <a:r>
              <a:rPr lang="en-CA" sz="3200" dirty="0" smtClean="0">
                <a:latin typeface="Aharoni" pitchFamily="2" charset="-79"/>
                <a:cs typeface="Aharoni" pitchFamily="2" charset="-79"/>
              </a:rPr>
              <a:t>Six </a:t>
            </a:r>
            <a:r>
              <a:rPr lang="en-CA" sz="3200" dirty="0">
                <a:latin typeface="Aharoni" pitchFamily="2" charset="-79"/>
                <a:cs typeface="Aharoni" pitchFamily="2" charset="-79"/>
              </a:rPr>
              <a:t>Returning Board Members</a:t>
            </a:r>
          </a:p>
        </p:txBody>
      </p:sp>
      <p:sp>
        <p:nvSpPr>
          <p:cNvPr id="3" name="AutoShape 2" descr="Image result for meet the Boar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Picture 3"/>
          <p:cNvPicPr>
            <a:picLocks noChangeAspect="1"/>
          </p:cNvPicPr>
          <p:nvPr/>
        </p:nvPicPr>
        <p:blipFill>
          <a:blip r:embed="rId3"/>
          <a:stretch>
            <a:fillRect/>
          </a:stretch>
        </p:blipFill>
        <p:spPr>
          <a:xfrm>
            <a:off x="3203848" y="1844824"/>
            <a:ext cx="2952328" cy="2475492"/>
          </a:xfrm>
          <a:prstGeom prst="rect">
            <a:avLst/>
          </a:prstGeom>
        </p:spPr>
      </p:pic>
    </p:spTree>
    <p:extLst>
      <p:ext uri="{BB962C8B-B14F-4D97-AF65-F5344CB8AC3E}">
        <p14:creationId xmlns:p14="http://schemas.microsoft.com/office/powerpoint/2010/main" val="750919312"/>
      </p:ext>
    </p:extLst>
  </p:cSld>
  <p:clrMapOvr>
    <a:masterClrMapping/>
  </p:clrMapOvr>
  <p:transition>
    <p:push/>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smtClean="0">
                <a:solidFill>
                  <a:schemeClr val="bg1"/>
                </a:solidFill>
                <a:latin typeface="Arial" pitchFamily="34" charset="0"/>
                <a:cs typeface="Arial" pitchFamily="34" charset="0"/>
              </a:rPr>
              <a:t>Re-elected – Second Term</a:t>
            </a:r>
            <a:endParaRPr lang="en-CA" b="1" dirty="0">
              <a:solidFill>
                <a:schemeClr val="bg1"/>
              </a:solidFill>
              <a:latin typeface="Arial" pitchFamily="34" charset="0"/>
              <a:cs typeface="Arial" pitchFamily="34" charset="0"/>
            </a:endParaRPr>
          </a:p>
        </p:txBody>
      </p:sp>
      <p:sp>
        <p:nvSpPr>
          <p:cNvPr id="5" name="TextBox 4"/>
          <p:cNvSpPr txBox="1"/>
          <p:nvPr/>
        </p:nvSpPr>
        <p:spPr>
          <a:xfrm>
            <a:off x="2843808" y="5445224"/>
            <a:ext cx="36004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Calibri"/>
              <a:ea typeface="+mn-ea"/>
              <a:cs typeface="+mn-cs"/>
            </a:endParaRPr>
          </a:p>
        </p:txBody>
      </p:sp>
      <p:sp>
        <p:nvSpPr>
          <p:cNvPr id="71682" name="AutoShape 2" descr="Image result for adjournmen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descr="A person wearing a suit and tie&#10;&#10;Description automatically generated">
            <a:extLst>
              <a:ext uri="{FF2B5EF4-FFF2-40B4-BE49-F238E27FC236}">
                <a16:creationId xmlns:a16="http://schemas.microsoft.com/office/drawing/2014/main" id="{85EB7CE6-2129-4ED5-A95D-17293818F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712" y="1992500"/>
            <a:ext cx="2304256" cy="3532274"/>
          </a:xfrm>
          <a:prstGeom prst="rect">
            <a:avLst/>
          </a:prstGeom>
        </p:spPr>
      </p:pic>
      <p:pic>
        <p:nvPicPr>
          <p:cNvPr id="6" name="Picture 5" descr="A person smiling for the camera&#10;&#10;Description automatically generated">
            <a:extLst>
              <a:ext uri="{FF2B5EF4-FFF2-40B4-BE49-F238E27FC236}">
                <a16:creationId xmlns:a16="http://schemas.microsoft.com/office/drawing/2014/main" id="{0E09598B-78CB-4A2E-B6AF-6B961F72BA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8984" y="1992500"/>
            <a:ext cx="3124441" cy="3596740"/>
          </a:xfrm>
          <a:prstGeom prst="rect">
            <a:avLst/>
          </a:prstGeom>
        </p:spPr>
      </p:pic>
      <p:sp>
        <p:nvSpPr>
          <p:cNvPr id="7" name="TextBox 6"/>
          <p:cNvSpPr txBox="1"/>
          <p:nvPr/>
        </p:nvSpPr>
        <p:spPr>
          <a:xfrm>
            <a:off x="1746587" y="5688420"/>
            <a:ext cx="2812266" cy="400110"/>
          </a:xfrm>
          <a:prstGeom prst="rect">
            <a:avLst/>
          </a:prstGeom>
          <a:noFill/>
        </p:spPr>
        <p:txBody>
          <a:bodyPr wrap="square" rtlCol="0">
            <a:spAutoFit/>
          </a:bodyPr>
          <a:lstStyle/>
          <a:p>
            <a:pPr algn="ctr"/>
            <a:r>
              <a:rPr lang="en-CA" sz="2000" dirty="0" smtClean="0"/>
              <a:t>Amin Poonja, Q.Med</a:t>
            </a:r>
          </a:p>
        </p:txBody>
      </p:sp>
      <p:sp>
        <p:nvSpPr>
          <p:cNvPr id="9" name="TextBox 8"/>
          <p:cNvSpPr txBox="1"/>
          <p:nvPr/>
        </p:nvSpPr>
        <p:spPr>
          <a:xfrm>
            <a:off x="4540268" y="5689915"/>
            <a:ext cx="2872340" cy="400110"/>
          </a:xfrm>
          <a:prstGeom prst="rect">
            <a:avLst/>
          </a:prstGeom>
          <a:noFill/>
        </p:spPr>
        <p:txBody>
          <a:bodyPr wrap="square" rtlCol="0">
            <a:spAutoFit/>
          </a:bodyPr>
          <a:lstStyle/>
          <a:p>
            <a:pPr algn="ctr"/>
            <a:r>
              <a:rPr lang="en-CA" sz="2000" dirty="0" smtClean="0"/>
              <a:t>Dora Dang, C.Med, C.Arb</a:t>
            </a:r>
          </a:p>
        </p:txBody>
      </p:sp>
    </p:spTree>
    <p:extLst>
      <p:ext uri="{BB962C8B-B14F-4D97-AF65-F5344CB8AC3E}">
        <p14:creationId xmlns:p14="http://schemas.microsoft.com/office/powerpoint/2010/main" val="231875958"/>
      </p:ext>
    </p:extLst>
  </p:cSld>
  <p:clrMapOvr>
    <a:masterClrMapping/>
  </p:clrMapOvr>
  <p:transition>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a:solidFill>
                  <a:schemeClr val="bg1"/>
                </a:solidFill>
                <a:latin typeface="Arial" pitchFamily="34" charset="0"/>
                <a:cs typeface="Arial" pitchFamily="34" charset="0"/>
              </a:rPr>
              <a:t>Online Instructions</a:t>
            </a:r>
          </a:p>
        </p:txBody>
      </p:sp>
      <p:sp>
        <p:nvSpPr>
          <p:cNvPr id="5" name="TextBox 4"/>
          <p:cNvSpPr txBox="1"/>
          <p:nvPr/>
        </p:nvSpPr>
        <p:spPr>
          <a:xfrm>
            <a:off x="2843808" y="5445224"/>
            <a:ext cx="3600400" cy="1107996"/>
          </a:xfrm>
          <a:prstGeom prst="rect">
            <a:avLst/>
          </a:prstGeom>
          <a:noFill/>
        </p:spPr>
        <p:txBody>
          <a:bodyPr wrap="square" rtlCol="0">
            <a:spAutoFit/>
          </a:bodyPr>
          <a:lstStyle/>
          <a:p>
            <a:pPr algn="ctr"/>
            <a:endParaRPr lang="en-US" sz="6600" b="1" dirty="0"/>
          </a:p>
        </p:txBody>
      </p:sp>
      <p:sp>
        <p:nvSpPr>
          <p:cNvPr id="6" name="TextBox 5"/>
          <p:cNvSpPr txBox="1"/>
          <p:nvPr/>
        </p:nvSpPr>
        <p:spPr>
          <a:xfrm>
            <a:off x="467544" y="1844824"/>
            <a:ext cx="8215370" cy="4893647"/>
          </a:xfrm>
          <a:prstGeom prst="rect">
            <a:avLst/>
          </a:prstGeom>
          <a:noFill/>
        </p:spPr>
        <p:txBody>
          <a:bodyPr wrap="square" rtlCol="0">
            <a:spAutoFit/>
          </a:bodyPr>
          <a:lstStyle/>
          <a:p>
            <a:r>
              <a:rPr lang="en-CA" sz="2400" dirty="0"/>
              <a:t>You will find the </a:t>
            </a:r>
            <a:r>
              <a:rPr lang="en-CA" sz="2400" b="1" dirty="0"/>
              <a:t>AGM agenda and reports </a:t>
            </a:r>
            <a:r>
              <a:rPr lang="en-CA" sz="2400" dirty="0"/>
              <a:t>on our Members page.  Log in to </a:t>
            </a:r>
            <a:r>
              <a:rPr lang="en-CA" sz="2400" u="sng" dirty="0"/>
              <a:t>adralberta.com</a:t>
            </a:r>
            <a:r>
              <a:rPr lang="en-CA" sz="2400" dirty="0"/>
              <a:t> and select the Members tab. </a:t>
            </a:r>
            <a:r>
              <a:rPr lang="en-CA" sz="2400" dirty="0" smtClean="0"/>
              <a:t>If you are not a Member, you can find the materials by selecting the Annual General Meeting tab.</a:t>
            </a:r>
            <a:endParaRPr lang="en-CA" sz="2400" b="1" dirty="0"/>
          </a:p>
          <a:p>
            <a:endParaRPr lang="en-CA" sz="2400" b="1" dirty="0"/>
          </a:p>
          <a:p>
            <a:r>
              <a:rPr lang="en-CA" sz="2400" dirty="0"/>
              <a:t>You may ask questions via the ‘Chat’ or ‘Q&amp;A’ functions during the meeting. You can submit any questions ahead of time to </a:t>
            </a:r>
            <a:r>
              <a:rPr lang="en-CA" sz="2400" dirty="0">
                <a:hlinkClick r:id="rId3"/>
              </a:rPr>
              <a:t>membership@adralberta.com</a:t>
            </a:r>
            <a:r>
              <a:rPr lang="en-CA" sz="2400" dirty="0"/>
              <a:t>. Questions and comments will be answered in turn. </a:t>
            </a:r>
          </a:p>
          <a:p>
            <a:endParaRPr lang="en-CA" sz="2400" dirty="0"/>
          </a:p>
          <a:p>
            <a:r>
              <a:rPr lang="en-CA" sz="2400" dirty="0"/>
              <a:t>If you wish to make or second a motion, you can use the ‘Raise Hand’ functions.</a:t>
            </a:r>
          </a:p>
          <a:p>
            <a:endParaRPr lang="en-CA" sz="2400" b="1" dirty="0"/>
          </a:p>
        </p:txBody>
      </p:sp>
    </p:spTree>
  </p:cSld>
  <p:clrMapOvr>
    <a:masterClrMapping/>
  </p:clrMapOvr>
  <p:transition>
    <p:push/>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a:bodyPr>
          <a:lstStyle/>
          <a:p>
            <a:r>
              <a:rPr lang="en-CA" sz="3600" b="1" dirty="0">
                <a:solidFill>
                  <a:schemeClr val="bg1"/>
                </a:solidFill>
                <a:latin typeface="Arial" pitchFamily="34" charset="0"/>
                <a:cs typeface="Arial" pitchFamily="34" charset="0"/>
              </a:rPr>
              <a:t>Newly Elected Board Members</a:t>
            </a:r>
          </a:p>
        </p:txBody>
      </p:sp>
      <p:sp>
        <p:nvSpPr>
          <p:cNvPr id="3" name="TextBox 2"/>
          <p:cNvSpPr txBox="1"/>
          <p:nvPr/>
        </p:nvSpPr>
        <p:spPr>
          <a:xfrm>
            <a:off x="1907704" y="5445224"/>
            <a:ext cx="7344816" cy="461665"/>
          </a:xfrm>
          <a:prstGeom prst="rect">
            <a:avLst/>
          </a:prstGeom>
          <a:noFill/>
        </p:spPr>
        <p:txBody>
          <a:bodyPr wrap="square" rtlCol="0">
            <a:spAutoFit/>
          </a:bodyPr>
          <a:lstStyle/>
          <a:p>
            <a:r>
              <a:rPr lang="en-CA" sz="2400" dirty="0"/>
              <a:t>Sam Sele, </a:t>
            </a:r>
            <a:r>
              <a:rPr lang="en-CA" sz="2400" dirty="0" err="1"/>
              <a:t>Q.Med</a:t>
            </a:r>
            <a:r>
              <a:rPr lang="en-CA" sz="2400" dirty="0"/>
              <a:t>              Sharon Roberts, </a:t>
            </a:r>
            <a:r>
              <a:rPr lang="en-CA" sz="2400" dirty="0" err="1"/>
              <a:t>Q.Arb</a:t>
            </a:r>
            <a:endParaRPr lang="en-CA" sz="2400" dirty="0"/>
          </a:p>
        </p:txBody>
      </p:sp>
      <p:pic>
        <p:nvPicPr>
          <p:cNvPr id="9" name="Picture 8"/>
          <p:cNvPicPr/>
          <p:nvPr/>
        </p:nvPicPr>
        <p:blipFill>
          <a:blip r:embed="rId3">
            <a:extLst>
              <a:ext uri="{28A0092B-C50C-407E-A947-70E740481C1C}">
                <a14:useLocalDpi xmlns:a14="http://schemas.microsoft.com/office/drawing/2010/main" val="0"/>
              </a:ext>
            </a:extLst>
          </a:blip>
          <a:srcRect/>
          <a:stretch/>
        </p:blipFill>
        <p:spPr bwMode="auto">
          <a:xfrm>
            <a:off x="1763688" y="2425386"/>
            <a:ext cx="2880320" cy="2875822"/>
          </a:xfrm>
          <a:prstGeom prst="rect">
            <a:avLst/>
          </a:prstGeom>
          <a:noFill/>
        </p:spPr>
      </p:pic>
      <p:pic>
        <p:nvPicPr>
          <p:cNvPr id="10" name="Picture 9"/>
          <p:cNvPicPr/>
          <p:nvPr/>
        </p:nvPicPr>
        <p:blipFill>
          <a:blip r:embed="rId4" cstate="print">
            <a:extLst>
              <a:ext uri="{28A0092B-C50C-407E-A947-70E740481C1C}">
                <a14:useLocalDpi xmlns:a14="http://schemas.microsoft.com/office/drawing/2010/main" val="0"/>
              </a:ext>
            </a:extLst>
          </a:blip>
          <a:srcRect/>
          <a:stretch/>
        </p:blipFill>
        <p:spPr bwMode="auto">
          <a:xfrm>
            <a:off x="4887044" y="2093953"/>
            <a:ext cx="2565804" cy="3207255"/>
          </a:xfrm>
          <a:prstGeom prst="rect">
            <a:avLst/>
          </a:prstGeom>
          <a:noFill/>
          <a:ln>
            <a:noFill/>
          </a:ln>
        </p:spPr>
      </p:pic>
    </p:spTree>
    <p:extLst>
      <p:ext uri="{BB962C8B-B14F-4D97-AF65-F5344CB8AC3E}">
        <p14:creationId xmlns:p14="http://schemas.microsoft.com/office/powerpoint/2010/main" val="983099531"/>
      </p:ext>
    </p:extLst>
  </p:cSld>
  <p:clrMapOvr>
    <a:masterClrMapping/>
  </p:clrMapOvr>
  <p:transition>
    <p:push/>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Leadership In Extraordinary Tim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9704" y="3429000"/>
            <a:ext cx="2520280" cy="25202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a:solidFill>
                  <a:schemeClr val="bg1"/>
                </a:solidFill>
                <a:latin typeface="Arial" pitchFamily="34" charset="0"/>
                <a:cs typeface="Arial" pitchFamily="34" charset="0"/>
              </a:rPr>
              <a:t>ADRIA 2020/21 Directors</a:t>
            </a:r>
          </a:p>
        </p:txBody>
      </p:sp>
      <p:sp>
        <p:nvSpPr>
          <p:cNvPr id="5" name="TextBox 4"/>
          <p:cNvSpPr txBox="1"/>
          <p:nvPr/>
        </p:nvSpPr>
        <p:spPr>
          <a:xfrm>
            <a:off x="2843808" y="5445224"/>
            <a:ext cx="3600400" cy="1107996"/>
          </a:xfrm>
          <a:prstGeom prst="rect">
            <a:avLst/>
          </a:prstGeom>
          <a:noFill/>
        </p:spPr>
        <p:txBody>
          <a:bodyPr wrap="square" rtlCol="0">
            <a:spAutoFit/>
          </a:bodyPr>
          <a:lstStyle/>
          <a:p>
            <a:pPr algn="ctr"/>
            <a:endParaRPr lang="en-US" sz="6600" b="1" dirty="0"/>
          </a:p>
        </p:txBody>
      </p:sp>
      <p:sp>
        <p:nvSpPr>
          <p:cNvPr id="4" name="TextBox 3"/>
          <p:cNvSpPr txBox="1"/>
          <p:nvPr/>
        </p:nvSpPr>
        <p:spPr>
          <a:xfrm>
            <a:off x="683568" y="1844824"/>
            <a:ext cx="6120680" cy="5232202"/>
          </a:xfrm>
          <a:prstGeom prst="rect">
            <a:avLst/>
          </a:prstGeom>
          <a:noFill/>
        </p:spPr>
        <p:txBody>
          <a:bodyPr wrap="square" rtlCol="0">
            <a:spAutoFit/>
          </a:bodyPr>
          <a:lstStyle/>
          <a:p>
            <a:r>
              <a:rPr lang="en-CA" sz="2600" dirty="0"/>
              <a:t>Barbara McNeil	President</a:t>
            </a:r>
          </a:p>
          <a:p>
            <a:r>
              <a:rPr lang="en-CA" sz="2600" dirty="0"/>
              <a:t>Michelle Bonnici	Vice President</a:t>
            </a:r>
          </a:p>
          <a:p>
            <a:r>
              <a:rPr lang="en-CA" sz="2600" dirty="0"/>
              <a:t>Dora Dang		Treasurer</a:t>
            </a:r>
          </a:p>
          <a:p>
            <a:r>
              <a:rPr lang="en-CA" sz="2600" dirty="0"/>
              <a:t>Barrie Marshall	ADRIC Representative</a:t>
            </a:r>
          </a:p>
          <a:p>
            <a:r>
              <a:rPr lang="en-CA" sz="2600" dirty="0"/>
              <a:t>Kevin Kelly		Governance Chair</a:t>
            </a:r>
          </a:p>
          <a:p>
            <a:r>
              <a:rPr lang="en-CA" sz="2600" dirty="0"/>
              <a:t>Ali Ansell		Secretary </a:t>
            </a:r>
            <a:endParaRPr lang="en-CA" sz="1600" dirty="0"/>
          </a:p>
          <a:p>
            <a:r>
              <a:rPr lang="en-CA" sz="2600" dirty="0"/>
              <a:t>Paul Blakeney	Director </a:t>
            </a:r>
            <a:endParaRPr lang="en-CA" sz="1600" dirty="0"/>
          </a:p>
          <a:p>
            <a:r>
              <a:rPr lang="en-CA" sz="2600" dirty="0"/>
              <a:t>Amin Poonja		Director</a:t>
            </a:r>
          </a:p>
          <a:p>
            <a:r>
              <a:rPr lang="en-CA" sz="2600" dirty="0"/>
              <a:t>Sharon Roberts	Director  </a:t>
            </a:r>
            <a:r>
              <a:rPr lang="en-CA" dirty="0">
                <a:solidFill>
                  <a:srgbClr val="0070C0"/>
                </a:solidFill>
              </a:rPr>
              <a:t>NEW</a:t>
            </a:r>
            <a:r>
              <a:rPr lang="en-CA" sz="2800" dirty="0">
                <a:solidFill>
                  <a:srgbClr val="0070C0"/>
                </a:solidFill>
              </a:rPr>
              <a:t>  </a:t>
            </a:r>
            <a:endParaRPr lang="en-CA" sz="2600" dirty="0"/>
          </a:p>
          <a:p>
            <a:r>
              <a:rPr lang="en-CA" sz="2600" dirty="0"/>
              <a:t>Sam Sele		Director  </a:t>
            </a:r>
            <a:r>
              <a:rPr lang="en-CA" dirty="0">
                <a:solidFill>
                  <a:srgbClr val="0070C0"/>
                </a:solidFill>
              </a:rPr>
              <a:t>NEW</a:t>
            </a:r>
            <a:endParaRPr lang="en-CA" dirty="0"/>
          </a:p>
          <a:p>
            <a:r>
              <a:rPr lang="en-CA" sz="2400" dirty="0" smtClean="0"/>
              <a:t>Vacant/TBA		Past President</a:t>
            </a:r>
            <a:endParaRPr lang="en-CA" sz="2400" dirty="0"/>
          </a:p>
          <a:p>
            <a:r>
              <a:rPr lang="en-CA" sz="2400" dirty="0"/>
              <a:t>		 </a:t>
            </a:r>
          </a:p>
          <a:p>
            <a:pPr algn="r"/>
            <a:endParaRPr lang="en-CA" sz="2400" dirty="0"/>
          </a:p>
        </p:txBody>
      </p:sp>
    </p:spTree>
  </p:cSld>
  <p:clrMapOvr>
    <a:masterClrMapping/>
  </p:clrMapOvr>
  <p:transition>
    <p:push/>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a:solidFill>
                  <a:schemeClr val="bg1"/>
                </a:solidFill>
                <a:latin typeface="Arial" pitchFamily="34" charset="0"/>
                <a:cs typeface="Arial" pitchFamily="34" charset="0"/>
              </a:rPr>
              <a:t>New Business</a:t>
            </a:r>
          </a:p>
        </p:txBody>
      </p:sp>
      <p:sp>
        <p:nvSpPr>
          <p:cNvPr id="5" name="TextBox 4"/>
          <p:cNvSpPr txBox="1"/>
          <p:nvPr/>
        </p:nvSpPr>
        <p:spPr>
          <a:xfrm>
            <a:off x="2843808" y="5445224"/>
            <a:ext cx="3600400" cy="1107996"/>
          </a:xfrm>
          <a:prstGeom prst="rect">
            <a:avLst/>
          </a:prstGeom>
          <a:noFill/>
        </p:spPr>
        <p:txBody>
          <a:bodyPr wrap="square" rtlCol="0">
            <a:spAutoFit/>
          </a:bodyPr>
          <a:lstStyle/>
          <a:p>
            <a:pPr algn="ctr"/>
            <a:endParaRPr lang="en-US" sz="6600" b="1" dirty="0"/>
          </a:p>
        </p:txBody>
      </p:sp>
      <p:pic>
        <p:nvPicPr>
          <p:cNvPr id="140290" name="Picture 2" descr="http://32zepd3yxob410yy67g9jw2j.wpengine.netdna-cdn.com/wp-content/uploads/2013/12/new-business.png"/>
          <p:cNvPicPr>
            <a:picLocks noChangeAspect="1" noChangeArrowheads="1"/>
          </p:cNvPicPr>
          <p:nvPr/>
        </p:nvPicPr>
        <p:blipFill>
          <a:blip r:embed="rId3" cstate="print"/>
          <a:srcRect/>
          <a:stretch>
            <a:fillRect/>
          </a:stretch>
        </p:blipFill>
        <p:spPr bwMode="auto">
          <a:xfrm>
            <a:off x="1619672" y="1844824"/>
            <a:ext cx="6192688" cy="4086547"/>
          </a:xfrm>
          <a:prstGeom prst="rect">
            <a:avLst/>
          </a:prstGeom>
          <a:noFill/>
        </p:spPr>
      </p:pic>
    </p:spTree>
  </p:cSld>
  <p:clrMapOvr>
    <a:masterClrMapping/>
  </p:clrMapOvr>
  <p:transition>
    <p:push/>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a:bodyPr>
          <a:lstStyle/>
          <a:p>
            <a:r>
              <a:rPr lang="en-CA" sz="3600" b="1" dirty="0">
                <a:solidFill>
                  <a:schemeClr val="bg1"/>
                </a:solidFill>
                <a:latin typeface="Arial" pitchFamily="34" charset="0"/>
                <a:cs typeface="Arial" pitchFamily="34" charset="0"/>
              </a:rPr>
              <a:t>Acknowledgements &amp; Recognition</a:t>
            </a:r>
          </a:p>
        </p:txBody>
      </p:sp>
      <p:sp>
        <p:nvSpPr>
          <p:cNvPr id="5" name="TextBox 4"/>
          <p:cNvSpPr txBox="1"/>
          <p:nvPr/>
        </p:nvSpPr>
        <p:spPr>
          <a:xfrm>
            <a:off x="4283968" y="4041606"/>
            <a:ext cx="3600400" cy="1938992"/>
          </a:xfrm>
          <a:prstGeom prst="rect">
            <a:avLst/>
          </a:prstGeom>
          <a:noFill/>
        </p:spPr>
        <p:txBody>
          <a:bodyPr wrap="square" rtlCol="0">
            <a:spAutoFit/>
          </a:bodyPr>
          <a:lstStyle/>
          <a:p>
            <a:pPr algn="ctr"/>
            <a:r>
              <a:rPr lang="en-US" sz="2400" b="1" dirty="0" smtClean="0"/>
              <a:t>Also, nominations are sought for ADRIC’s Regional &amp; National McGowan Awards.</a:t>
            </a:r>
          </a:p>
          <a:p>
            <a:pPr algn="ctr"/>
            <a:r>
              <a:rPr lang="en-US" sz="2400" b="1" dirty="0" smtClean="0"/>
              <a:t>Deadline end-July 2020</a:t>
            </a:r>
            <a:endParaRPr lang="en-US" sz="2400" b="1" dirty="0"/>
          </a:p>
        </p:txBody>
      </p:sp>
      <p:pic>
        <p:nvPicPr>
          <p:cNvPr id="67586" name="Picture 2" descr="Image result for recognition"/>
          <p:cNvPicPr>
            <a:picLocks noChangeAspect="1" noChangeArrowheads="1"/>
          </p:cNvPicPr>
          <p:nvPr/>
        </p:nvPicPr>
        <p:blipFill>
          <a:blip r:embed="rId3" cstate="print"/>
          <a:srcRect/>
          <a:stretch>
            <a:fillRect/>
          </a:stretch>
        </p:blipFill>
        <p:spPr bwMode="auto">
          <a:xfrm>
            <a:off x="395536" y="3501008"/>
            <a:ext cx="3528392" cy="3020189"/>
          </a:xfrm>
          <a:prstGeom prst="rect">
            <a:avLst/>
          </a:prstGeom>
          <a:noFill/>
        </p:spPr>
      </p:pic>
    </p:spTree>
  </p:cSld>
  <p:clrMapOvr>
    <a:masterClrMapping/>
  </p:clrMapOvr>
  <p:transition>
    <p:push/>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a:bodyPr>
          <a:lstStyle/>
          <a:p>
            <a:r>
              <a:rPr lang="en-CA" sz="3600" b="1" dirty="0">
                <a:solidFill>
                  <a:schemeClr val="bg1"/>
                </a:solidFill>
                <a:latin typeface="Arial" pitchFamily="34" charset="0"/>
                <a:cs typeface="Arial" pitchFamily="34" charset="0"/>
              </a:rPr>
              <a:t>Departing Board Members</a:t>
            </a:r>
          </a:p>
        </p:txBody>
      </p:sp>
      <p:sp>
        <p:nvSpPr>
          <p:cNvPr id="5" name="TextBox 4"/>
          <p:cNvSpPr txBox="1"/>
          <p:nvPr/>
        </p:nvSpPr>
        <p:spPr>
          <a:xfrm>
            <a:off x="2843808" y="5445224"/>
            <a:ext cx="3600400" cy="1107996"/>
          </a:xfrm>
          <a:prstGeom prst="rect">
            <a:avLst/>
          </a:prstGeom>
          <a:noFill/>
        </p:spPr>
        <p:txBody>
          <a:bodyPr wrap="square" rtlCol="0">
            <a:spAutoFit/>
          </a:bodyPr>
          <a:lstStyle/>
          <a:p>
            <a:pPr algn="ctr"/>
            <a:endParaRPr lang="en-US" sz="6600" b="1" dirty="0"/>
          </a:p>
        </p:txBody>
      </p:sp>
      <p:sp>
        <p:nvSpPr>
          <p:cNvPr id="3" name="TextBox 2"/>
          <p:cNvSpPr txBox="1"/>
          <p:nvPr/>
        </p:nvSpPr>
        <p:spPr>
          <a:xfrm>
            <a:off x="475892" y="5156816"/>
            <a:ext cx="2511932" cy="1200329"/>
          </a:xfrm>
          <a:prstGeom prst="rect">
            <a:avLst/>
          </a:prstGeom>
          <a:noFill/>
        </p:spPr>
        <p:txBody>
          <a:bodyPr wrap="square" rtlCol="0">
            <a:spAutoFit/>
          </a:bodyPr>
          <a:lstStyle/>
          <a:p>
            <a:r>
              <a:rPr lang="en-CA" sz="2400" dirty="0"/>
              <a:t>Michelle </a:t>
            </a:r>
            <a:r>
              <a:rPr lang="en-CA" sz="2400" dirty="0" smtClean="0"/>
              <a:t>Simpson</a:t>
            </a:r>
          </a:p>
          <a:p>
            <a:r>
              <a:rPr lang="en-CA" sz="2400" dirty="0" smtClean="0"/>
              <a:t>   C.Med</a:t>
            </a:r>
            <a:r>
              <a:rPr lang="en-CA" sz="2400" dirty="0"/>
              <a:t>, </a:t>
            </a:r>
            <a:r>
              <a:rPr lang="en-CA" sz="2400" dirty="0" smtClean="0"/>
              <a:t>C.Arb</a:t>
            </a:r>
          </a:p>
          <a:p>
            <a:r>
              <a:rPr lang="en-CA" sz="2400" dirty="0" smtClean="0"/>
              <a:t>  Past President</a:t>
            </a:r>
            <a:endParaRPr lang="en-CA" sz="2400" dirty="0"/>
          </a:p>
        </p:txBody>
      </p:sp>
      <p:pic>
        <p:nvPicPr>
          <p:cNvPr id="9" name="Picture 8"/>
          <p:cNvPicPr/>
          <p:nvPr/>
        </p:nvPicPr>
        <p:blipFill>
          <a:blip r:embed="rId3" cstate="print">
            <a:extLst>
              <a:ext uri="{28A0092B-C50C-407E-A947-70E740481C1C}">
                <a14:useLocalDpi xmlns:a14="http://schemas.microsoft.com/office/drawing/2010/main" val="0"/>
              </a:ext>
            </a:extLst>
          </a:blip>
          <a:srcRect/>
          <a:stretch/>
        </p:blipFill>
        <p:spPr>
          <a:xfrm>
            <a:off x="467544" y="1803788"/>
            <a:ext cx="2118692" cy="3178039"/>
          </a:xfrm>
          <a:prstGeom prst="rect">
            <a:avLst/>
          </a:prstGeom>
        </p:spPr>
      </p:pic>
      <p:pic>
        <p:nvPicPr>
          <p:cNvPr id="4098"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1395" y="1839193"/>
            <a:ext cx="2919454" cy="29194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p:nvPr/>
        </p:nvPicPr>
        <p:blipFill>
          <a:blip r:embed="rId5" cstate="print">
            <a:extLst>
              <a:ext uri="{28A0092B-C50C-407E-A947-70E740481C1C}">
                <a14:useLocalDpi xmlns:a14="http://schemas.microsoft.com/office/drawing/2010/main" val="0"/>
              </a:ext>
            </a:extLst>
          </a:blip>
          <a:srcRect/>
          <a:stretch/>
        </p:blipFill>
        <p:spPr>
          <a:xfrm>
            <a:off x="5616336" y="2132856"/>
            <a:ext cx="2983975" cy="2705332"/>
          </a:xfrm>
          <a:prstGeom prst="rect">
            <a:avLst/>
          </a:prstGeom>
        </p:spPr>
      </p:pic>
      <p:sp>
        <p:nvSpPr>
          <p:cNvPr id="8" name="TextBox 7"/>
          <p:cNvSpPr txBox="1"/>
          <p:nvPr/>
        </p:nvSpPr>
        <p:spPr>
          <a:xfrm>
            <a:off x="6300192" y="5158009"/>
            <a:ext cx="1946448" cy="830997"/>
          </a:xfrm>
          <a:prstGeom prst="rect">
            <a:avLst/>
          </a:prstGeom>
          <a:noFill/>
        </p:spPr>
        <p:txBody>
          <a:bodyPr wrap="square" rtlCol="0">
            <a:spAutoFit/>
          </a:bodyPr>
          <a:lstStyle/>
          <a:p>
            <a:r>
              <a:rPr lang="en-CA" sz="2400" dirty="0" smtClean="0"/>
              <a:t>Doug Devlin</a:t>
            </a:r>
          </a:p>
          <a:p>
            <a:r>
              <a:rPr lang="en-CA" sz="2400" dirty="0"/>
              <a:t> </a:t>
            </a:r>
            <a:r>
              <a:rPr lang="en-CA" sz="2400" dirty="0" smtClean="0"/>
              <a:t>  Director</a:t>
            </a:r>
            <a:endParaRPr lang="en-CA" sz="2400" dirty="0"/>
          </a:p>
        </p:txBody>
      </p:sp>
    </p:spTree>
    <p:extLst>
      <p:ext uri="{BB962C8B-B14F-4D97-AF65-F5344CB8AC3E}">
        <p14:creationId xmlns:p14="http://schemas.microsoft.com/office/powerpoint/2010/main" val="1201693937"/>
      </p:ext>
    </p:extLst>
  </p:cSld>
  <p:clrMapOvr>
    <a:masterClrMapping/>
  </p:clrMapOvr>
  <p:transition>
    <p:push/>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a:solidFill>
                  <a:schemeClr val="bg1"/>
                </a:solidFill>
                <a:latin typeface="Arial" pitchFamily="34" charset="0"/>
                <a:cs typeface="Arial" pitchFamily="34" charset="0"/>
              </a:rPr>
              <a:t>Adjournment</a:t>
            </a:r>
          </a:p>
        </p:txBody>
      </p:sp>
      <p:sp>
        <p:nvSpPr>
          <p:cNvPr id="5" name="TextBox 4"/>
          <p:cNvSpPr txBox="1"/>
          <p:nvPr/>
        </p:nvSpPr>
        <p:spPr>
          <a:xfrm>
            <a:off x="2843808" y="5445224"/>
            <a:ext cx="3600400" cy="1107996"/>
          </a:xfrm>
          <a:prstGeom prst="rect">
            <a:avLst/>
          </a:prstGeom>
          <a:noFill/>
        </p:spPr>
        <p:txBody>
          <a:bodyPr wrap="square" rtlCol="0">
            <a:spAutoFit/>
          </a:bodyPr>
          <a:lstStyle/>
          <a:p>
            <a:pPr algn="ctr"/>
            <a:endParaRPr lang="en-US" sz="6600" b="1" dirty="0"/>
          </a:p>
        </p:txBody>
      </p:sp>
      <p:sp>
        <p:nvSpPr>
          <p:cNvPr id="71682" name="AutoShape 2" descr="Image result for adjournmen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CA"/>
          </a:p>
        </p:txBody>
      </p:sp>
      <p:pic>
        <p:nvPicPr>
          <p:cNvPr id="71684" name="Picture 4" descr="http://i1.tribune.com.pk/wp-content/uploads/2012/02/339322-CourtJudgeJustice-1329776271-573-640x480.jpg"/>
          <p:cNvPicPr>
            <a:picLocks noChangeAspect="1" noChangeArrowheads="1"/>
          </p:cNvPicPr>
          <p:nvPr/>
        </p:nvPicPr>
        <p:blipFill>
          <a:blip r:embed="rId3" cstate="print"/>
          <a:srcRect/>
          <a:stretch>
            <a:fillRect/>
          </a:stretch>
        </p:blipFill>
        <p:spPr bwMode="auto">
          <a:xfrm>
            <a:off x="2051720" y="2060848"/>
            <a:ext cx="5184576" cy="3888432"/>
          </a:xfrm>
          <a:prstGeom prst="rect">
            <a:avLst/>
          </a:prstGeom>
          <a:noFill/>
        </p:spPr>
      </p:pic>
    </p:spTree>
  </p:cSld>
  <p:clrMapOvr>
    <a:masterClrMapping/>
  </p:clrMapOvr>
  <p:transition>
    <p:push/>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age result for Q&amp;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052736"/>
            <a:ext cx="6032648" cy="60326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827584" y="908720"/>
            <a:ext cx="7772400" cy="1296144"/>
          </a:xfrm>
          <a:solidFill>
            <a:schemeClr val="tx1"/>
          </a:solidFill>
        </p:spPr>
        <p:txBody>
          <a:bodyPr>
            <a:normAutofit/>
          </a:bodyPr>
          <a:lstStyle/>
          <a:p>
            <a:r>
              <a:rPr lang="en-CA" sz="3600" b="1" dirty="0">
                <a:solidFill>
                  <a:schemeClr val="bg1"/>
                </a:solidFill>
                <a:latin typeface="Arial" pitchFamily="34" charset="0"/>
                <a:cs typeface="Arial" pitchFamily="34" charset="0"/>
              </a:rPr>
              <a:t>Membership Open Forum</a:t>
            </a:r>
            <a:br>
              <a:rPr lang="en-CA" sz="3600" b="1" dirty="0">
                <a:solidFill>
                  <a:schemeClr val="bg1"/>
                </a:solidFill>
                <a:latin typeface="Arial" pitchFamily="34" charset="0"/>
                <a:cs typeface="Arial" pitchFamily="34" charset="0"/>
              </a:rPr>
            </a:br>
            <a:r>
              <a:rPr lang="en-CA" sz="3600" b="1" dirty="0">
                <a:solidFill>
                  <a:schemeClr val="bg1"/>
                </a:solidFill>
                <a:latin typeface="Arial" pitchFamily="34" charset="0"/>
                <a:cs typeface="Arial" pitchFamily="34" charset="0"/>
              </a:rPr>
              <a:t>Informal Q&amp;A with Board &amp; Staff</a:t>
            </a:r>
          </a:p>
        </p:txBody>
      </p:sp>
      <p:sp>
        <p:nvSpPr>
          <p:cNvPr id="5" name="TextBox 4"/>
          <p:cNvSpPr txBox="1"/>
          <p:nvPr/>
        </p:nvSpPr>
        <p:spPr>
          <a:xfrm>
            <a:off x="2843808" y="5445224"/>
            <a:ext cx="3600400" cy="1107996"/>
          </a:xfrm>
          <a:prstGeom prst="rect">
            <a:avLst/>
          </a:prstGeom>
          <a:noFill/>
        </p:spPr>
        <p:txBody>
          <a:bodyPr wrap="square" rtlCol="0">
            <a:spAutoFit/>
          </a:bodyPr>
          <a:lstStyle/>
          <a:p>
            <a:pPr algn="ctr"/>
            <a:endParaRPr lang="en-US" sz="6600" b="1" dirty="0"/>
          </a:p>
        </p:txBody>
      </p:sp>
    </p:spTree>
    <p:extLst>
      <p:ext uri="{BB962C8B-B14F-4D97-AF65-F5344CB8AC3E}">
        <p14:creationId xmlns:p14="http://schemas.microsoft.com/office/powerpoint/2010/main" val="3119735956"/>
      </p:ext>
    </p:extLst>
  </p:cSld>
  <p:clrMapOvr>
    <a:masterClrMapping/>
  </p:clrMapOvr>
  <p:transition>
    <p:push/>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smtClean="0">
                <a:solidFill>
                  <a:schemeClr val="bg1"/>
                </a:solidFill>
                <a:latin typeface="Arial" pitchFamily="34" charset="0"/>
                <a:cs typeface="Arial" pitchFamily="34" charset="0"/>
              </a:rPr>
              <a:t>ADRIA 2020 AGM</a:t>
            </a:r>
            <a:endParaRPr lang="en-CA" b="1" dirty="0">
              <a:solidFill>
                <a:schemeClr val="bg1"/>
              </a:solidFill>
              <a:latin typeface="Arial" pitchFamily="34" charset="0"/>
              <a:cs typeface="Arial" pitchFamily="34" charset="0"/>
            </a:endParaRPr>
          </a:p>
        </p:txBody>
      </p:sp>
      <p:sp>
        <p:nvSpPr>
          <p:cNvPr id="5" name="TextBox 4"/>
          <p:cNvSpPr txBox="1"/>
          <p:nvPr/>
        </p:nvSpPr>
        <p:spPr>
          <a:xfrm>
            <a:off x="2771800" y="2348880"/>
            <a:ext cx="3600400" cy="1107996"/>
          </a:xfrm>
          <a:prstGeom prst="rect">
            <a:avLst/>
          </a:prstGeom>
          <a:noFill/>
        </p:spPr>
        <p:txBody>
          <a:bodyPr wrap="square" rtlCol="0">
            <a:spAutoFit/>
          </a:bodyPr>
          <a:lstStyle/>
          <a:p>
            <a:pPr algn="ctr"/>
            <a:endParaRPr lang="en-US" sz="6600" b="1" dirty="0"/>
          </a:p>
        </p:txBody>
      </p:sp>
      <p:pic>
        <p:nvPicPr>
          <p:cNvPr id="2050" name="Picture 2" descr="Sample Letter of Thank You for Participation in Event – Assignmen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645" y="1844824"/>
            <a:ext cx="7776864"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265153"/>
      </p:ext>
    </p:extLst>
  </p:cSld>
  <p:clrMapOvr>
    <a:masterClrMapping/>
  </p:clrMapOvr>
  <p:transition>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a:solidFill>
                  <a:schemeClr val="bg1"/>
                </a:solidFill>
                <a:latin typeface="Arial" pitchFamily="34" charset="0"/>
                <a:cs typeface="Arial" pitchFamily="34" charset="0"/>
              </a:rPr>
              <a:t>Voting Instructions</a:t>
            </a:r>
          </a:p>
        </p:txBody>
      </p:sp>
      <p:sp>
        <p:nvSpPr>
          <p:cNvPr id="5" name="TextBox 4"/>
          <p:cNvSpPr txBox="1"/>
          <p:nvPr/>
        </p:nvSpPr>
        <p:spPr>
          <a:xfrm>
            <a:off x="2843808" y="5445224"/>
            <a:ext cx="3600400" cy="1107996"/>
          </a:xfrm>
          <a:prstGeom prst="rect">
            <a:avLst/>
          </a:prstGeom>
          <a:noFill/>
        </p:spPr>
        <p:txBody>
          <a:bodyPr wrap="square" rtlCol="0">
            <a:spAutoFit/>
          </a:bodyPr>
          <a:lstStyle/>
          <a:p>
            <a:pPr algn="ctr"/>
            <a:endParaRPr lang="en-US" sz="6600" b="1" dirty="0"/>
          </a:p>
        </p:txBody>
      </p:sp>
      <p:sp>
        <p:nvSpPr>
          <p:cNvPr id="4" name="TextBox 3"/>
          <p:cNvSpPr txBox="1"/>
          <p:nvPr/>
        </p:nvSpPr>
        <p:spPr>
          <a:xfrm>
            <a:off x="827584" y="1716765"/>
            <a:ext cx="7858180" cy="4970591"/>
          </a:xfrm>
          <a:prstGeom prst="rect">
            <a:avLst/>
          </a:prstGeom>
          <a:noFill/>
        </p:spPr>
        <p:txBody>
          <a:bodyPr wrap="square" rtlCol="0">
            <a:spAutoFit/>
          </a:bodyPr>
          <a:lstStyle/>
          <a:p>
            <a:r>
              <a:rPr lang="en-CA" sz="2300" b="1" dirty="0"/>
              <a:t>Online voting will be conducted during the meeting</a:t>
            </a:r>
            <a:r>
              <a:rPr lang="en-CA" sz="2300" dirty="0"/>
              <a:t>. </a:t>
            </a:r>
            <a:endParaRPr lang="en-CA" sz="2300" dirty="0" smtClean="0"/>
          </a:p>
          <a:p>
            <a:r>
              <a:rPr lang="en-CA" sz="2300" dirty="0" smtClean="0"/>
              <a:t>The </a:t>
            </a:r>
            <a:r>
              <a:rPr lang="en-CA" sz="2300" dirty="0"/>
              <a:t>questions being voted on will appear on the screen and you will be able to select your response. Note that only </a:t>
            </a:r>
            <a:r>
              <a:rPr lang="en-CA" sz="2300" b="1" u="sng" dirty="0"/>
              <a:t>FULL, ACTIVE</a:t>
            </a:r>
            <a:r>
              <a:rPr lang="en-CA" sz="2300" dirty="0"/>
              <a:t> ADRIA members have voting rights.  </a:t>
            </a:r>
            <a:endParaRPr lang="en-CA" sz="2300" dirty="0" smtClean="0"/>
          </a:p>
          <a:p>
            <a:endParaRPr lang="en-CA" sz="2300" dirty="0"/>
          </a:p>
          <a:p>
            <a:r>
              <a:rPr lang="en-CA" sz="2300" b="1" dirty="0" smtClean="0"/>
              <a:t>Please </a:t>
            </a:r>
            <a:r>
              <a:rPr lang="en-CA" sz="2300" b="1" dirty="0"/>
              <a:t>do not vote if you are not a Full Member. </a:t>
            </a:r>
            <a:endParaRPr lang="en-CA" sz="2300" b="1" dirty="0">
              <a:highlight>
                <a:srgbClr val="FFFF00"/>
              </a:highlight>
            </a:endParaRPr>
          </a:p>
          <a:p>
            <a:endParaRPr lang="en-CA" sz="2300" b="1" strike="sngStrike" dirty="0"/>
          </a:p>
          <a:p>
            <a:r>
              <a:rPr lang="en-CA" sz="2300" b="1" dirty="0"/>
              <a:t>How to Vote online </a:t>
            </a:r>
            <a:endParaRPr lang="en-CA" sz="2300" dirty="0"/>
          </a:p>
          <a:p>
            <a:r>
              <a:rPr lang="en-CA" sz="2300" dirty="0"/>
              <a:t>When a vote on a motion is required, the question being voted on will announced by voice, and it will be presented on the screen. You will then have approximately thirty seconds to submit your vote by selecting your preferred choice on the </a:t>
            </a:r>
            <a:r>
              <a:rPr lang="en-CA" sz="2300" dirty="0" smtClean="0"/>
              <a:t>screen (In favour, Against, Abstain).</a:t>
            </a:r>
            <a:endParaRPr lang="en-CA" sz="2300" dirty="0"/>
          </a:p>
          <a:p>
            <a:endParaRPr lang="en-CA" strike="sngStrike" dirty="0"/>
          </a:p>
        </p:txBody>
      </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a:bodyPr>
          <a:lstStyle/>
          <a:p>
            <a:r>
              <a:rPr lang="en-CA" sz="3600" b="1" dirty="0" smtClean="0">
                <a:solidFill>
                  <a:schemeClr val="bg1"/>
                </a:solidFill>
                <a:latin typeface="Arial" pitchFamily="34" charset="0"/>
                <a:cs typeface="Arial" pitchFamily="34" charset="0"/>
              </a:rPr>
              <a:t>2020 Annual General Meeting</a:t>
            </a:r>
            <a:endParaRPr lang="en-CA" sz="3600" b="1" dirty="0">
              <a:solidFill>
                <a:schemeClr val="bg1"/>
              </a:solidFill>
              <a:latin typeface="Arial" pitchFamily="34" charset="0"/>
              <a:cs typeface="Arial" pitchFamily="34" charset="0"/>
            </a:endParaRPr>
          </a:p>
        </p:txBody>
      </p:sp>
      <p:sp>
        <p:nvSpPr>
          <p:cNvPr id="3" name="TextBox 2"/>
          <p:cNvSpPr txBox="1"/>
          <p:nvPr/>
        </p:nvSpPr>
        <p:spPr>
          <a:xfrm>
            <a:off x="4788024" y="2348880"/>
            <a:ext cx="3600400" cy="1938992"/>
          </a:xfrm>
          <a:prstGeom prst="rect">
            <a:avLst/>
          </a:prstGeom>
          <a:noFill/>
        </p:spPr>
        <p:txBody>
          <a:bodyPr wrap="square" rtlCol="0">
            <a:spAutoFit/>
          </a:bodyPr>
          <a:lstStyle/>
          <a:p>
            <a:r>
              <a:rPr lang="en-CA" sz="4000" dirty="0"/>
              <a:t>Barbara </a:t>
            </a:r>
            <a:r>
              <a:rPr lang="en-CA" sz="4000" dirty="0" smtClean="0"/>
              <a:t>McNeil </a:t>
            </a:r>
            <a:endParaRPr lang="en-CA" sz="4000" dirty="0"/>
          </a:p>
          <a:p>
            <a:r>
              <a:rPr lang="en-CA" sz="4000" dirty="0"/>
              <a:t>C.Med, </a:t>
            </a:r>
            <a:r>
              <a:rPr lang="en-CA" sz="4000" dirty="0" smtClean="0"/>
              <a:t>Q.Arb</a:t>
            </a:r>
          </a:p>
          <a:p>
            <a:r>
              <a:rPr lang="en-CA" sz="4000" dirty="0" smtClean="0"/>
              <a:t>ADRIA President</a:t>
            </a:r>
            <a:endParaRPr lang="en-CA" sz="4000" dirty="0"/>
          </a:p>
        </p:txBody>
      </p:sp>
      <p:pic>
        <p:nvPicPr>
          <p:cNvPr id="2050" name="Picture 2" descr="Image result for barbara mcne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2132856"/>
            <a:ext cx="2904303" cy="3804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556512"/>
      </p:ext>
    </p:extLst>
  </p:cSld>
  <p:clrMapOvr>
    <a:masterClrMapping/>
  </p:clrMapOvr>
  <p:transition>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a:solidFill>
                  <a:schemeClr val="bg1"/>
                </a:solidFill>
                <a:latin typeface="Arial" pitchFamily="34" charset="0"/>
                <a:cs typeface="Arial" pitchFamily="34" charset="0"/>
              </a:rPr>
              <a:t>Call to Order</a:t>
            </a:r>
          </a:p>
        </p:txBody>
      </p:sp>
      <p:sp>
        <p:nvSpPr>
          <p:cNvPr id="5" name="TextBox 4"/>
          <p:cNvSpPr txBox="1"/>
          <p:nvPr/>
        </p:nvSpPr>
        <p:spPr>
          <a:xfrm>
            <a:off x="2843808" y="5445224"/>
            <a:ext cx="3600400" cy="1107996"/>
          </a:xfrm>
          <a:prstGeom prst="rect">
            <a:avLst/>
          </a:prstGeom>
          <a:noFill/>
        </p:spPr>
        <p:txBody>
          <a:bodyPr wrap="square" rtlCol="0">
            <a:spAutoFit/>
          </a:bodyPr>
          <a:lstStyle/>
          <a:p>
            <a:pPr algn="ctr"/>
            <a:endParaRPr lang="en-US" sz="6600" b="1" dirty="0"/>
          </a:p>
        </p:txBody>
      </p:sp>
      <p:pic>
        <p:nvPicPr>
          <p:cNvPr id="11266" name="Picture 2" descr="http://mm.gmstatic.net/39/436806.jpg"/>
          <p:cNvPicPr>
            <a:picLocks noChangeAspect="1" noChangeArrowheads="1"/>
          </p:cNvPicPr>
          <p:nvPr/>
        </p:nvPicPr>
        <p:blipFill>
          <a:blip r:embed="rId3" cstate="print"/>
          <a:srcRect/>
          <a:stretch>
            <a:fillRect/>
          </a:stretch>
        </p:blipFill>
        <p:spPr bwMode="auto">
          <a:xfrm>
            <a:off x="1691680" y="2348879"/>
            <a:ext cx="4824536" cy="3216357"/>
          </a:xfrm>
          <a:prstGeom prst="rect">
            <a:avLst/>
          </a:prstGeom>
          <a:noFill/>
        </p:spPr>
      </p:pic>
    </p:spTree>
  </p:cSld>
  <p:clrMapOvr>
    <a:masterClrMapping/>
  </p:clrMapOvr>
  <p:transition>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908720"/>
            <a:ext cx="7772400" cy="720079"/>
          </a:xfrm>
          <a:solidFill>
            <a:schemeClr val="tx1"/>
          </a:solidFill>
        </p:spPr>
        <p:txBody>
          <a:bodyPr>
            <a:normAutofit fontScale="90000"/>
          </a:bodyPr>
          <a:lstStyle/>
          <a:p>
            <a:r>
              <a:rPr lang="en-CA" b="1" dirty="0">
                <a:solidFill>
                  <a:schemeClr val="bg1"/>
                </a:solidFill>
                <a:latin typeface="Arial" pitchFamily="34" charset="0"/>
                <a:cs typeface="Arial" pitchFamily="34" charset="0"/>
              </a:rPr>
              <a:t>AGM Agenda</a:t>
            </a:r>
          </a:p>
        </p:txBody>
      </p:sp>
      <p:sp>
        <p:nvSpPr>
          <p:cNvPr id="5" name="TextBox 4"/>
          <p:cNvSpPr txBox="1"/>
          <p:nvPr/>
        </p:nvSpPr>
        <p:spPr>
          <a:xfrm>
            <a:off x="2843808" y="5445224"/>
            <a:ext cx="3600400" cy="1107996"/>
          </a:xfrm>
          <a:prstGeom prst="rect">
            <a:avLst/>
          </a:prstGeom>
          <a:noFill/>
        </p:spPr>
        <p:txBody>
          <a:bodyPr wrap="square" rtlCol="0">
            <a:spAutoFit/>
          </a:bodyPr>
          <a:lstStyle/>
          <a:p>
            <a:pPr algn="ctr"/>
            <a:endParaRPr lang="en-US" sz="6600" b="1" dirty="0"/>
          </a:p>
        </p:txBody>
      </p:sp>
      <p:sp>
        <p:nvSpPr>
          <p:cNvPr id="4" name="TextBox 3"/>
          <p:cNvSpPr txBox="1"/>
          <p:nvPr/>
        </p:nvSpPr>
        <p:spPr>
          <a:xfrm>
            <a:off x="853570" y="1772816"/>
            <a:ext cx="7966901" cy="4524315"/>
          </a:xfrm>
          <a:prstGeom prst="rect">
            <a:avLst/>
          </a:prstGeom>
          <a:noFill/>
        </p:spPr>
        <p:txBody>
          <a:bodyPr wrap="square" rtlCol="0">
            <a:spAutoFit/>
          </a:bodyPr>
          <a:lstStyle/>
          <a:p>
            <a:pPr marL="228600" indent="-228600">
              <a:buFont typeface="Arial" pitchFamily="34" charset="0"/>
              <a:buChar char="•"/>
            </a:pPr>
            <a:r>
              <a:rPr lang="en-CA" sz="1600" b="1" dirty="0"/>
              <a:t>Welcome and Instructions (</a:t>
            </a:r>
            <a:r>
              <a:rPr lang="en-CA" sz="1600" b="1" dirty="0" smtClean="0"/>
              <a:t>6:00 pm</a:t>
            </a:r>
            <a:r>
              <a:rPr lang="en-CA" sz="1600" b="1" dirty="0"/>
              <a:t>)</a:t>
            </a:r>
          </a:p>
          <a:p>
            <a:pPr marL="228600" indent="-228600">
              <a:buFont typeface="Arial" pitchFamily="34" charset="0"/>
              <a:buChar char="•"/>
            </a:pPr>
            <a:r>
              <a:rPr lang="en-CA" sz="1600" b="1" dirty="0" smtClean="0"/>
              <a:t>Opening Keynote </a:t>
            </a:r>
            <a:r>
              <a:rPr lang="en-CA" sz="1600" b="1" dirty="0"/>
              <a:t>Address (6:05 pm</a:t>
            </a:r>
            <a:r>
              <a:rPr lang="en-CA" sz="1600" b="1" dirty="0" smtClean="0"/>
              <a:t>)</a:t>
            </a:r>
          </a:p>
          <a:p>
            <a:pPr marL="228600" indent="-228600">
              <a:buFont typeface="Arial" pitchFamily="34" charset="0"/>
              <a:buChar char="•"/>
            </a:pPr>
            <a:r>
              <a:rPr lang="en-CA" sz="1600" b="1" dirty="0" smtClean="0"/>
              <a:t>Annual General Meeting (6:30 pm):</a:t>
            </a:r>
            <a:endParaRPr lang="en-CA" sz="1600" b="1" dirty="0"/>
          </a:p>
          <a:p>
            <a:pPr marL="685800" lvl="1" indent="-228600">
              <a:buFont typeface="Arial" pitchFamily="34" charset="0"/>
              <a:buChar char="•"/>
            </a:pPr>
            <a:r>
              <a:rPr lang="en-CA" sz="1600" dirty="0"/>
              <a:t>Call to </a:t>
            </a:r>
            <a:r>
              <a:rPr lang="en-CA" sz="1600" dirty="0" smtClean="0"/>
              <a:t>Order</a:t>
            </a:r>
            <a:endParaRPr lang="en-CA" sz="1600" dirty="0"/>
          </a:p>
          <a:p>
            <a:pPr marL="685800" lvl="1" indent="-228600">
              <a:buFont typeface="Arial" pitchFamily="34" charset="0"/>
              <a:buChar char="•"/>
            </a:pPr>
            <a:r>
              <a:rPr lang="en-CA" sz="1600" dirty="0"/>
              <a:t>Approval of Agenda &amp; Minutes (posted online) </a:t>
            </a:r>
          </a:p>
          <a:p>
            <a:pPr marL="685800" lvl="1" indent="-228600">
              <a:buFont typeface="Arial" pitchFamily="34" charset="0"/>
              <a:buChar char="•"/>
            </a:pPr>
            <a:r>
              <a:rPr lang="en-CA" sz="1600" dirty="0"/>
              <a:t>ADR Canada Greetings (ADRIC Representative))</a:t>
            </a:r>
          </a:p>
          <a:p>
            <a:pPr marL="685800" lvl="1" indent="-228600">
              <a:buFont typeface="Arial" pitchFamily="34" charset="0"/>
              <a:buChar char="•"/>
            </a:pPr>
            <a:r>
              <a:rPr lang="en-CA" sz="1600" dirty="0"/>
              <a:t>Reports </a:t>
            </a:r>
            <a:r>
              <a:rPr lang="en-CA" sz="1600" dirty="0" smtClean="0"/>
              <a:t>(see online resources)</a:t>
            </a:r>
            <a:endParaRPr lang="en-CA" sz="1600" dirty="0"/>
          </a:p>
          <a:p>
            <a:pPr marL="1143000" lvl="2" indent="-228600">
              <a:buFont typeface="Arial" pitchFamily="34" charset="0"/>
              <a:buChar char="•"/>
            </a:pPr>
            <a:r>
              <a:rPr lang="en-CA" sz="1600" dirty="0"/>
              <a:t>President’s Report </a:t>
            </a:r>
          </a:p>
          <a:p>
            <a:pPr marL="1143000" lvl="2" indent="-228600">
              <a:buFont typeface="Arial" pitchFamily="34" charset="0"/>
              <a:buChar char="•"/>
            </a:pPr>
            <a:r>
              <a:rPr lang="en-CA" sz="1600" dirty="0"/>
              <a:t>Treasurer’s Report</a:t>
            </a:r>
          </a:p>
          <a:p>
            <a:pPr marL="1600200" lvl="3" indent="-228600">
              <a:buFont typeface="Arial" pitchFamily="34" charset="0"/>
              <a:buChar char="•"/>
            </a:pPr>
            <a:r>
              <a:rPr lang="en-CA" sz="1600" dirty="0"/>
              <a:t>Audit Report 2019</a:t>
            </a:r>
          </a:p>
          <a:p>
            <a:pPr marL="1600200" lvl="3" indent="-228600">
              <a:buFont typeface="Arial" pitchFamily="34" charset="0"/>
              <a:buChar char="•"/>
            </a:pPr>
            <a:r>
              <a:rPr lang="en-CA" sz="1600" dirty="0"/>
              <a:t>Appointment of Auditor for 2020</a:t>
            </a:r>
          </a:p>
          <a:p>
            <a:pPr marL="1143000" lvl="2" indent="-228600">
              <a:buFont typeface="Arial" pitchFamily="34" charset="0"/>
              <a:buChar char="•"/>
            </a:pPr>
            <a:r>
              <a:rPr lang="en-CA" sz="1600" dirty="0"/>
              <a:t>Education Report</a:t>
            </a:r>
          </a:p>
          <a:p>
            <a:pPr marL="1143000" lvl="2" indent="-228600">
              <a:buFont typeface="Arial" pitchFamily="34" charset="0"/>
              <a:buChar char="•"/>
            </a:pPr>
            <a:r>
              <a:rPr lang="en-CA" sz="1600" dirty="0"/>
              <a:t>Executive Director’s Report</a:t>
            </a:r>
          </a:p>
          <a:p>
            <a:pPr marL="685800" lvl="1" indent="-228600">
              <a:buFont typeface="Arial" pitchFamily="34" charset="0"/>
              <a:buChar char="•"/>
            </a:pPr>
            <a:r>
              <a:rPr lang="en-CA" sz="1600" dirty="0"/>
              <a:t>Presentation of 2020/21 Board of Directors</a:t>
            </a:r>
          </a:p>
          <a:p>
            <a:pPr marL="685800" lvl="1" indent="-228600">
              <a:buFont typeface="Arial" pitchFamily="34" charset="0"/>
              <a:buChar char="•"/>
            </a:pPr>
            <a:r>
              <a:rPr lang="en-CA" sz="1600" dirty="0"/>
              <a:t>New </a:t>
            </a:r>
            <a:r>
              <a:rPr lang="en-CA" sz="1600" dirty="0" smtClean="0"/>
              <a:t>Business</a:t>
            </a:r>
            <a:endParaRPr lang="en-CA" sz="1600" dirty="0"/>
          </a:p>
          <a:p>
            <a:pPr marL="685800" lvl="1" indent="-228600">
              <a:buFont typeface="Arial" pitchFamily="34" charset="0"/>
              <a:buChar char="•"/>
            </a:pPr>
            <a:r>
              <a:rPr lang="en-CA" sz="1600" dirty="0"/>
              <a:t>Acknowledgements &amp; Recognition</a:t>
            </a:r>
          </a:p>
          <a:p>
            <a:pPr marL="685800" lvl="1" indent="-228600">
              <a:buFont typeface="Arial" pitchFamily="34" charset="0"/>
              <a:buChar char="•"/>
            </a:pPr>
            <a:r>
              <a:rPr lang="en-CA" sz="1600" dirty="0"/>
              <a:t>Adjournment</a:t>
            </a:r>
          </a:p>
          <a:p>
            <a:pPr marL="228600" indent="-228600">
              <a:buFont typeface="Arial" pitchFamily="34" charset="0"/>
              <a:buChar char="•"/>
            </a:pPr>
            <a:r>
              <a:rPr lang="en-CA" sz="1600" b="1" dirty="0"/>
              <a:t>Membership Open Forum and Informal Q&amp;A with </a:t>
            </a:r>
            <a:r>
              <a:rPr lang="en-CA" sz="1600" b="1" dirty="0" smtClean="0"/>
              <a:t>Board </a:t>
            </a:r>
            <a:r>
              <a:rPr lang="en-CA" sz="1600" b="1" dirty="0"/>
              <a:t>&amp; Staff</a:t>
            </a:r>
          </a:p>
        </p:txBody>
      </p:sp>
      <p:pic>
        <p:nvPicPr>
          <p:cNvPr id="3" name="Picture 2"/>
          <p:cNvPicPr>
            <a:picLocks noChangeAspect="1"/>
          </p:cNvPicPr>
          <p:nvPr/>
        </p:nvPicPr>
        <p:blipFill>
          <a:blip r:embed="rId3"/>
          <a:stretch>
            <a:fillRect/>
          </a:stretch>
        </p:blipFill>
        <p:spPr>
          <a:xfrm>
            <a:off x="5940152" y="2492896"/>
            <a:ext cx="2465439" cy="2376264"/>
          </a:xfrm>
          <a:prstGeom prst="rect">
            <a:avLst/>
          </a:prstGeom>
        </p:spPr>
      </p:pic>
    </p:spTree>
  </p:cSld>
  <p:clrMapOvr>
    <a:masterClrMapping/>
  </p:clrMapOvr>
  <p:transition>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30224</TotalTime>
  <Words>1682</Words>
  <Application>Microsoft Office PowerPoint</Application>
  <PresentationFormat>On-screen Show (4:3)</PresentationFormat>
  <Paragraphs>312</Paragraphs>
  <Slides>57</Slides>
  <Notes>45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57</vt:i4>
      </vt:variant>
    </vt:vector>
  </HeadingPairs>
  <TitlesOfParts>
    <vt:vector size="66" baseType="lpstr">
      <vt:lpstr>Aharoni</vt:lpstr>
      <vt:lpstr>Arial</vt:lpstr>
      <vt:lpstr>Arial Black</vt:lpstr>
      <vt:lpstr>Calibri</vt:lpstr>
      <vt:lpstr>Calibri Light</vt:lpstr>
      <vt:lpstr>Cooper Black</vt:lpstr>
      <vt:lpstr>Times New Roman</vt:lpstr>
      <vt:lpstr>Office Theme</vt:lpstr>
      <vt:lpstr>1_Office Theme</vt:lpstr>
      <vt:lpstr>  Welcome to the 2020 ADRIA Annual General Meeting  </vt:lpstr>
      <vt:lpstr>June 11th, 2020</vt:lpstr>
      <vt:lpstr>Opening Keynote Address</vt:lpstr>
      <vt:lpstr>June 11th, 2020</vt:lpstr>
      <vt:lpstr>Online Instructions</vt:lpstr>
      <vt:lpstr>Voting Instructions</vt:lpstr>
      <vt:lpstr>2020 Annual General Meeting</vt:lpstr>
      <vt:lpstr>Call to Order</vt:lpstr>
      <vt:lpstr>AGM Agenda</vt:lpstr>
      <vt:lpstr>Approval of Agenda</vt:lpstr>
      <vt:lpstr>Approval of Minutes</vt:lpstr>
      <vt:lpstr>President ADR Canada</vt:lpstr>
      <vt:lpstr>PowerPoint Presentation</vt:lpstr>
      <vt:lpstr>Cross-Country Connectivity Sessions Online  Connect with fellow practitioners to learn, share and  uplift each other.   https://adric.ca/event-calendar/</vt:lpstr>
      <vt:lpstr>More Member Services to help you  through unprecedented times</vt:lpstr>
      <vt:lpstr>Your ADRIC Member Portal also gives you access to:</vt:lpstr>
      <vt:lpstr>Construction Adjudication</vt:lpstr>
      <vt:lpstr>PowerPoint Presentation</vt:lpstr>
      <vt:lpstr>ADRIC Med-Arb Rules</vt:lpstr>
      <vt:lpstr>Professional Designations</vt:lpstr>
      <vt:lpstr>You can now have your ADR Course Nationally Accredited by ADRIC!</vt:lpstr>
      <vt:lpstr>PowerPoint Presentation</vt:lpstr>
      <vt:lpstr>PowerPoint Presentation</vt:lpstr>
      <vt:lpstr>PowerPoint Presentation</vt:lpstr>
      <vt:lpstr>President’s Message</vt:lpstr>
      <vt:lpstr>Strategic Initiatives (pre-Covid)</vt:lpstr>
      <vt:lpstr>Treasurer’s Report</vt:lpstr>
      <vt:lpstr>2019 Audit Report</vt:lpstr>
      <vt:lpstr>2019 Audit Report (1)</vt:lpstr>
      <vt:lpstr>2019 Audit Report (2)</vt:lpstr>
      <vt:lpstr>Total Net Assets 2012 - 2020</vt:lpstr>
      <vt:lpstr>Treasurer’s Report</vt:lpstr>
      <vt:lpstr>ADRIC Representative’s Report</vt:lpstr>
      <vt:lpstr>ADRIA Professional Development &amp; Education</vt:lpstr>
      <vt:lpstr>Executive Director’s Report</vt:lpstr>
      <vt:lpstr>ADRIA Membership</vt:lpstr>
      <vt:lpstr>2019 New Designations Awarded</vt:lpstr>
      <vt:lpstr>2020 Incentives for Chartered</vt:lpstr>
      <vt:lpstr>Instructors, Coaches &amp; Volunteers</vt:lpstr>
      <vt:lpstr>ADRIA Staff 2019</vt:lpstr>
      <vt:lpstr>Current ADRIA Staff (Covid-19)</vt:lpstr>
      <vt:lpstr>ADRIA’s Covid-19 Response</vt:lpstr>
      <vt:lpstr>Board of Directors</vt:lpstr>
      <vt:lpstr>President of the Board</vt:lpstr>
      <vt:lpstr>2019 Board Executive</vt:lpstr>
      <vt:lpstr>ADRIC Rep &amp; Governance Chair</vt:lpstr>
      <vt:lpstr> Past President &amp; Directors</vt:lpstr>
      <vt:lpstr>ADRIA 2020/21 Directors</vt:lpstr>
      <vt:lpstr>Re-elected – Second Term</vt:lpstr>
      <vt:lpstr>Newly Elected Board Members</vt:lpstr>
      <vt:lpstr>ADRIA 2020/21 Directors</vt:lpstr>
      <vt:lpstr>New Business</vt:lpstr>
      <vt:lpstr>Acknowledgements &amp; Recognition</vt:lpstr>
      <vt:lpstr>Departing Board Members</vt:lpstr>
      <vt:lpstr>Adjournment</vt:lpstr>
      <vt:lpstr>Membership Open Forum Informal Q&amp;A with Board &amp; Staff</vt:lpstr>
      <vt:lpstr>ADRIA 2020 AGM</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Appropriate Dispute Resolution</dc:title>
  <dc:creator>Sheila Newel</dc:creator>
  <cp:lastModifiedBy>Jocelyn Christian</cp:lastModifiedBy>
  <cp:revision>930</cp:revision>
  <cp:lastPrinted>2018-05-14T05:31:08Z</cp:lastPrinted>
  <dcterms:created xsi:type="dcterms:W3CDTF">2010-01-12T22:40:45Z</dcterms:created>
  <dcterms:modified xsi:type="dcterms:W3CDTF">2020-06-11T22:31:03Z</dcterms:modified>
</cp:coreProperties>
</file>